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645" r:id="rId2"/>
    <p:sldId id="772" r:id="rId3"/>
    <p:sldId id="586" r:id="rId4"/>
    <p:sldId id="757" r:id="rId5"/>
    <p:sldId id="775" r:id="rId6"/>
    <p:sldId id="489" r:id="rId7"/>
    <p:sldId id="491" r:id="rId8"/>
    <p:sldId id="492" r:id="rId9"/>
    <p:sldId id="758" r:id="rId10"/>
    <p:sldId id="549" r:id="rId11"/>
    <p:sldId id="550" r:id="rId12"/>
    <p:sldId id="579" r:id="rId13"/>
    <p:sldId id="493" r:id="rId14"/>
    <p:sldId id="773" r:id="rId15"/>
    <p:sldId id="578" r:id="rId16"/>
    <p:sldId id="580" r:id="rId17"/>
    <p:sldId id="776" r:id="rId18"/>
    <p:sldId id="625" r:id="rId19"/>
    <p:sldId id="632" r:id="rId20"/>
    <p:sldId id="633" r:id="rId21"/>
    <p:sldId id="646" r:id="rId22"/>
    <p:sldId id="760" r:id="rId23"/>
    <p:sldId id="761" r:id="rId24"/>
    <p:sldId id="644" r:id="rId25"/>
    <p:sldId id="762" r:id="rId26"/>
    <p:sldId id="763" r:id="rId27"/>
    <p:sldId id="767" r:id="rId28"/>
    <p:sldId id="639" r:id="rId29"/>
    <p:sldId id="610" r:id="rId30"/>
    <p:sldId id="766" r:id="rId31"/>
    <p:sldId id="769" r:id="rId32"/>
    <p:sldId id="631" r:id="rId33"/>
    <p:sldId id="630" r:id="rId34"/>
    <p:sldId id="597" r:id="rId35"/>
    <p:sldId id="620" r:id="rId36"/>
    <p:sldId id="648" r:id="rId37"/>
    <p:sldId id="759" r:id="rId38"/>
    <p:sldId id="624" r:id="rId3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FF"/>
    <a:srgbClr val="FF00FF"/>
    <a:srgbClr val="00FF00"/>
    <a:srgbClr val="660066"/>
    <a:srgbClr val="008000"/>
    <a:srgbClr val="0000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05" autoAdjust="0"/>
    <p:restoredTop sz="78580" autoAdjust="0"/>
  </p:normalViewPr>
  <p:slideViewPr>
    <p:cSldViewPr>
      <p:cViewPr varScale="1">
        <p:scale>
          <a:sx n="88" d="100"/>
          <a:sy n="88" d="100"/>
        </p:scale>
        <p:origin x="1008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r">
              <a:defRPr sz="1200"/>
            </a:lvl1pPr>
          </a:lstStyle>
          <a:p>
            <a:fld id="{9CE91717-0606-42BA-88BC-645A0AB12BB6}" type="datetimeFigureOut">
              <a:rPr lang="en-CA" smtClean="0"/>
              <a:pPr/>
              <a:t>2025-09-06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r">
              <a:defRPr sz="1200"/>
            </a:lvl1pPr>
          </a:lstStyle>
          <a:p>
            <a:fld id="{8CCC4D4E-463D-48E7-BEB1-0AB4BE6A3C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2126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r">
              <a:defRPr sz="1200"/>
            </a:lvl1pPr>
          </a:lstStyle>
          <a:p>
            <a:fld id="{83270685-4A16-489C-A9EB-E95FFDEA9F9B}" type="datetimeFigureOut">
              <a:rPr lang="en-CA" smtClean="0"/>
              <a:pPr/>
              <a:t>2025-09-06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5" tIns="46582" rIns="93165" bIns="46582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65" tIns="46582" rIns="93165" bIns="465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r">
              <a:defRPr sz="1200"/>
            </a:lvl1pPr>
          </a:lstStyle>
          <a:p>
            <a:fld id="{D66826B0-C107-44AF-BD63-95CBFECE6F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777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826B0-C107-44AF-BD63-95CBFECE6FA6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019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CA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5" descr="A black and white photo of a city&#10;&#10;Description automatically generated with low confidence">
            <a:extLst>
              <a:ext uri="{FF2B5EF4-FFF2-40B4-BE49-F238E27FC236}">
                <a16:creationId xmlns:a16="http://schemas.microsoft.com/office/drawing/2014/main" id="{2C88072A-5BC1-A252-1C33-71ECDEFCE08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507" r="-1" b="12372"/>
          <a:stretch/>
        </p:blipFill>
        <p:spPr>
          <a:xfrm>
            <a:off x="-794591" y="-146991"/>
            <a:ext cx="13361557" cy="715198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990" y="142175"/>
            <a:ext cx="10972800" cy="57150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 prst="softRound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 lang="en-CA" sz="3600" b="1" i="0" kern="1200" cap="small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C3A4F4-9650-69BB-A30E-E5491198F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6184" y="5547682"/>
            <a:ext cx="8099803" cy="57150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ln>
                  <a:noFill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…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D2558-4EF8-42F5-E0BB-943A82FE395E}"/>
              </a:ext>
            </a:extLst>
          </p:cNvPr>
          <p:cNvSpPr txBox="1"/>
          <p:nvPr userDrawn="1"/>
        </p:nvSpPr>
        <p:spPr>
          <a:xfrm>
            <a:off x="3579368" y="1491915"/>
            <a:ext cx="5293437" cy="3154710"/>
          </a:xfrm>
          <a:prstGeom prst="rect">
            <a:avLst/>
          </a:prstGeom>
          <a:noFill/>
          <a:effectLst>
            <a:glow rad="228600">
              <a:srgbClr val="FF00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99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  <a:latin typeface="Mistral" panose="03090702030407020403" pitchFamily="66" charset="0"/>
              </a:rPr>
              <a:t>Demo!</a:t>
            </a:r>
            <a:endParaRPr lang="en-CA" sz="199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27000">
                  <a:srgbClr val="00FFFF"/>
                </a:glow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41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4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dwallsource.com/img/2014/7/cool-computer-backgrounds-27940-28662-hd-wallpapers.jpg">
            <a:extLst>
              <a:ext uri="{FF2B5EF4-FFF2-40B4-BE49-F238E27FC236}">
                <a16:creationId xmlns:a16="http://schemas.microsoft.com/office/drawing/2014/main" id="{BBD2BBF7-9E82-D807-DA2C-AFE5AC0509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 b="6025"/>
          <a:stretch/>
        </p:blipFill>
        <p:spPr bwMode="auto">
          <a:xfrm>
            <a:off x="0" y="43706"/>
            <a:ext cx="12246512" cy="6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CDD70-555E-CF2E-7ED6-B21513911482}"/>
              </a:ext>
            </a:extLst>
          </p:cNvPr>
          <p:cNvSpPr txBox="1"/>
          <p:nvPr userDrawn="1"/>
        </p:nvSpPr>
        <p:spPr>
          <a:xfrm>
            <a:off x="3684780" y="0"/>
            <a:ext cx="4477508" cy="1569660"/>
          </a:xfrm>
          <a:prstGeom prst="rect">
            <a:avLst/>
          </a:prstGeom>
          <a:noFill/>
          <a:effectLst>
            <a:glow rad="228600">
              <a:srgbClr val="FF00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FF00FF"/>
                  </a:glow>
                </a:effectLst>
                <a:latin typeface="Mistral" panose="03090702030407020403" pitchFamily="66" charset="0"/>
              </a:rPr>
              <a:t>Your Turn!</a:t>
            </a:r>
            <a:endParaRPr lang="en-CA" sz="9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27000">
                  <a:srgbClr val="FF00FF"/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FCBDC-5263-389A-55E0-DA9595EC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34" y="2071544"/>
            <a:ext cx="10972800" cy="5715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7948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032438" y="68626"/>
            <a:ext cx="2113557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977269" y="66234"/>
            <a:ext cx="7055168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Heap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129" y="61270"/>
            <a:ext cx="2918440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E05572-4E65-4283-95F3-E0F8B13F3161}"/>
              </a:ext>
            </a:extLst>
          </p:cNvPr>
          <p:cNvSpPr/>
          <p:nvPr userDrawn="1"/>
        </p:nvSpPr>
        <p:spPr>
          <a:xfrm>
            <a:off x="46130" y="30634"/>
            <a:ext cx="12099741" cy="67967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33514-11B1-4F50-B6FE-4E02F0547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008" y="1132266"/>
            <a:ext cx="10195984" cy="5450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52FCD5-91CA-4309-A525-895102F4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69" y="-19427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7659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032438" y="68626"/>
            <a:ext cx="2113557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977269" y="66234"/>
            <a:ext cx="7055168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Heap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129" y="61270"/>
            <a:ext cx="2918440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E05572-4E65-4283-95F3-E0F8B13F3161}"/>
              </a:ext>
            </a:extLst>
          </p:cNvPr>
          <p:cNvSpPr/>
          <p:nvPr userDrawn="1"/>
        </p:nvSpPr>
        <p:spPr>
          <a:xfrm>
            <a:off x="46130" y="30634"/>
            <a:ext cx="12099741" cy="6796731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33514-11B1-4F50-B6FE-4E02F0547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008" y="1132266"/>
            <a:ext cx="10195984" cy="5450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52FCD5-91CA-4309-A525-895102F4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69" y="-19427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778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dwallsource.com/img/2014/7/cool-computer-backgrounds-27940-28662-hd-wallpapers.jpg">
            <a:extLst>
              <a:ext uri="{FF2B5EF4-FFF2-40B4-BE49-F238E27FC236}">
                <a16:creationId xmlns:a16="http://schemas.microsoft.com/office/drawing/2014/main" id="{BBD2BBF7-9E82-D807-DA2C-AFE5AC0509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 b="6025"/>
          <a:stretch/>
        </p:blipFill>
        <p:spPr bwMode="auto">
          <a:xfrm>
            <a:off x="0" y="43706"/>
            <a:ext cx="12246512" cy="6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CDD70-555E-CF2E-7ED6-B21513911482}"/>
              </a:ext>
            </a:extLst>
          </p:cNvPr>
          <p:cNvSpPr txBox="1"/>
          <p:nvPr userDrawn="1"/>
        </p:nvSpPr>
        <p:spPr>
          <a:xfrm>
            <a:off x="3684780" y="0"/>
            <a:ext cx="4477508" cy="1569660"/>
          </a:xfrm>
          <a:prstGeom prst="rect">
            <a:avLst/>
          </a:prstGeom>
          <a:noFill/>
          <a:effectLst>
            <a:glow rad="228600">
              <a:srgbClr val="FF00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FF00FF"/>
                  </a:glow>
                </a:effectLst>
                <a:latin typeface="Mistral" panose="03090702030407020403" pitchFamily="66" charset="0"/>
              </a:rPr>
              <a:t>Your Turn!</a:t>
            </a:r>
            <a:endParaRPr lang="en-CA" sz="9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27000">
                  <a:srgbClr val="FF00FF"/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FCBDC-5263-389A-55E0-DA9595EC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34" y="2071544"/>
            <a:ext cx="10972800" cy="5715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589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CC"/>
            </a:gs>
            <a:gs pos="95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53" r:id="rId9"/>
    <p:sldLayoutId id="2147483652" r:id="rId10"/>
    <p:sldLayoutId id="2147483651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i="0" kern="1200" cap="all" baseline="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99E5E-8063-18FC-1A0D-BCB8033C8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2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5518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Anatomy of an HTML element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066" y="2479758"/>
            <a:ext cx="6456016" cy="4525963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&lt;p&gt;Hello there&lt;/p&gt;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396919" y="2974455"/>
            <a:ext cx="192021" cy="1152127"/>
          </a:xfrm>
          <a:prstGeom prst="straightConnector1">
            <a:avLst/>
          </a:prstGeom>
          <a:ln w="57150">
            <a:solidFill>
              <a:srgbClr val="00FFFF"/>
            </a:solidFill>
            <a:tailEnd type="arrow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28833" y="406223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tag</a:t>
            </a:r>
            <a:endParaRPr lang="en-U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>
            <a:cxnSpLocks/>
            <a:stCxn id="12" idx="0"/>
          </p:cNvCxnSpPr>
          <p:nvPr/>
        </p:nvCxnSpPr>
        <p:spPr>
          <a:xfrm flipH="1" flipV="1">
            <a:off x="7166707" y="2910111"/>
            <a:ext cx="450592" cy="1037778"/>
          </a:xfrm>
          <a:prstGeom prst="straightConnector1">
            <a:avLst/>
          </a:prstGeom>
          <a:ln w="57150">
            <a:solidFill>
              <a:srgbClr val="00FFFF"/>
            </a:solidFill>
            <a:tailEnd type="arrow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97219" y="394788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tag</a:t>
            </a:r>
            <a:endParaRPr lang="en-U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12833" y="2921412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endParaRPr lang="en-U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3752" y="5023147"/>
            <a:ext cx="3919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&lt;p&gt; is a paragraph tag</a:t>
            </a:r>
            <a:endParaRPr lang="en-US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ight Brace 8"/>
          <p:cNvSpPr/>
          <p:nvPr/>
        </p:nvSpPr>
        <p:spPr>
          <a:xfrm rot="16200000">
            <a:off x="5723978" y="827613"/>
            <a:ext cx="288032" cy="3038159"/>
          </a:xfrm>
          <a:prstGeom prst="rightBrace">
            <a:avLst/>
          </a:prstGeom>
          <a:ln w="57150">
            <a:solidFill>
              <a:srgbClr val="FF00FF"/>
            </a:solidFill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5811" y="1636672"/>
            <a:ext cx="135973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667" b="1" dirty="0">
                <a:solidFill>
                  <a:srgbClr val="FF00FF"/>
                </a:solidFill>
              </a:rPr>
              <a:t>element</a:t>
            </a:r>
            <a:endParaRPr lang="en-US" sz="2667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32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Anatomy of an HTML element (tag)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1624" y="2543011"/>
            <a:ext cx="8568251" cy="4525963"/>
          </a:xfrm>
        </p:spPr>
        <p:txBody>
          <a:bodyPr/>
          <a:lstStyle/>
          <a:p>
            <a:r>
              <a:rPr lang="en-US" dirty="0">
                <a:effectLst/>
              </a:rPr>
              <a:t>&lt;a </a:t>
            </a:r>
            <a:r>
              <a:rPr lang="en-US" dirty="0" err="1">
                <a:effectLst/>
              </a:rPr>
              <a:t>href</a:t>
            </a:r>
            <a:r>
              <a:rPr lang="en-US" dirty="0">
                <a:effectLst/>
              </a:rPr>
              <a:t>="aboutus.html"&gt;About Us&lt;/a&gt;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63683" y="3845952"/>
            <a:ext cx="220824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667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tag</a:t>
            </a:r>
            <a:endParaRPr lang="en-US" sz="2667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 flipV="1">
            <a:off x="9480376" y="2994259"/>
            <a:ext cx="422062" cy="765631"/>
          </a:xfrm>
          <a:prstGeom prst="straightConnector1">
            <a:avLst/>
          </a:prstGeom>
          <a:ln w="57150">
            <a:solidFill>
              <a:srgbClr val="00FFFF"/>
            </a:solidFill>
            <a:tailEnd type="arrow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294285" y="3759890"/>
            <a:ext cx="2120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tag</a:t>
            </a:r>
            <a:endParaRPr lang="en-US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4312" y="3822497"/>
            <a:ext cx="1718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endParaRPr lang="en-US" sz="3200" b="1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Left Brace 4"/>
          <p:cNvSpPr/>
          <p:nvPr/>
        </p:nvSpPr>
        <p:spPr>
          <a:xfrm rot="16200000">
            <a:off x="4730364" y="1416970"/>
            <a:ext cx="691480" cy="4152890"/>
          </a:xfrm>
          <a:prstGeom prst="leftBrace">
            <a:avLst>
              <a:gd name="adj1" fmla="val 0"/>
              <a:gd name="adj2" fmla="val 50000"/>
            </a:avLst>
          </a:prstGeom>
          <a:ln w="76200">
            <a:solidFill>
              <a:srgbClr val="00FFFF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Left Brace 10"/>
          <p:cNvSpPr/>
          <p:nvPr/>
        </p:nvSpPr>
        <p:spPr>
          <a:xfrm rot="5400000">
            <a:off x="5081672" y="615767"/>
            <a:ext cx="622163" cy="3519593"/>
          </a:xfrm>
          <a:prstGeom prst="leftBrace">
            <a:avLst>
              <a:gd name="adj1" fmla="val 0"/>
              <a:gd name="adj2" fmla="val 50000"/>
            </a:avLst>
          </a:prstGeom>
          <a:ln w="76200">
            <a:solidFill>
              <a:srgbClr val="FF00FF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/>
          <p:cNvSpPr txBox="1"/>
          <p:nvPr/>
        </p:nvSpPr>
        <p:spPr>
          <a:xfrm>
            <a:off x="4583832" y="1460583"/>
            <a:ext cx="2064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attribute</a:t>
            </a:r>
            <a:endParaRPr lang="en-US" sz="32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Left Brace 14"/>
          <p:cNvSpPr/>
          <p:nvPr/>
        </p:nvSpPr>
        <p:spPr>
          <a:xfrm rot="16200000">
            <a:off x="7867374" y="2626336"/>
            <a:ext cx="691483" cy="1697609"/>
          </a:xfrm>
          <a:prstGeom prst="leftBrace">
            <a:avLst>
              <a:gd name="adj1" fmla="val 0"/>
              <a:gd name="adj2" fmla="val 50000"/>
            </a:avLst>
          </a:prstGeom>
          <a:ln w="76200">
            <a:solidFill>
              <a:srgbClr val="00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ABF29E-538D-4641-ED7F-886039947152}"/>
              </a:ext>
            </a:extLst>
          </p:cNvPr>
          <p:cNvSpPr txBox="1"/>
          <p:nvPr/>
        </p:nvSpPr>
        <p:spPr>
          <a:xfrm>
            <a:off x="2279576" y="4941168"/>
            <a:ext cx="7735985" cy="646331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an anchor tag…It allows us to display (hyper)links to other  documents</a:t>
            </a:r>
          </a:p>
          <a:p>
            <a:pPr algn="l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add it to our index.html  - uh oh!  We just linked to a file that doesn’t exist</a:t>
            </a:r>
            <a:endParaRPr lang="en-CA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926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 far, we’ve only worked in the Body.</a:t>
            </a:r>
            <a:br>
              <a:rPr lang="en-CA" dirty="0"/>
            </a:br>
            <a:r>
              <a:rPr lang="en-CA" dirty="0"/>
              <a:t>Let’s change the TITLE of our page!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title tag sets the title of the tab in the browser.</a:t>
            </a:r>
          </a:p>
          <a:p>
            <a:r>
              <a:rPr lang="en-CA" dirty="0"/>
              <a:t>It is always found inside of the &lt;head&gt; tags</a:t>
            </a:r>
          </a:p>
          <a:p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3" y="4272326"/>
            <a:ext cx="4755303" cy="57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927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004"/>
            <a:ext cx="10972800" cy="1143000"/>
          </a:xfrm>
        </p:spPr>
        <p:txBody>
          <a:bodyPr/>
          <a:lstStyle/>
          <a:p>
            <a:r>
              <a:rPr lang="en-CA" dirty="0"/>
              <a:t>Our webpage…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39349" y="2276872"/>
            <a:ext cx="4416491" cy="21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667" b="1" dirty="0">
                <a:solidFill>
                  <a:srgbClr val="FF00FF"/>
                </a:solidFill>
              </a:rPr>
              <a:t>Notice that the tags are indented to make it easier for us to read our code…this is important in large documents!</a:t>
            </a:r>
            <a:endParaRPr lang="en-US" sz="2667" b="1" dirty="0">
              <a:solidFill>
                <a:srgbClr val="FF00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2060848"/>
            <a:ext cx="7253128" cy="306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53408" y="5795198"/>
            <a:ext cx="691276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667" b="1" dirty="0">
                <a:solidFill>
                  <a:srgbClr val="00FFFF"/>
                </a:solidFill>
              </a:rPr>
              <a:t>Fortunately, VSCode helps us out with this!!!</a:t>
            </a:r>
            <a:endParaRPr lang="en-US" sz="2667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64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8D6A1-F767-3708-FB4B-D74B6D155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Hmmm…what about </a:t>
            </a:r>
            <a:r>
              <a:rPr lang="en-US" dirty="0" err="1"/>
              <a:t>img</a:t>
            </a:r>
            <a:r>
              <a:rPr lang="en-US" dirty="0"/>
              <a:t>???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D0851-7452-1F73-3C34-45FCBB92D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32037"/>
            <a:ext cx="11391056" cy="4525963"/>
          </a:xfrm>
        </p:spPr>
        <p:txBody>
          <a:bodyPr/>
          <a:lstStyle/>
          <a:p>
            <a:r>
              <a:rPr lang="en-US" dirty="0">
                <a:effectLst/>
              </a:rPr>
              <a:t> &lt;</a:t>
            </a:r>
            <a:r>
              <a:rPr lang="en-US" dirty="0" err="1">
                <a:effectLst/>
              </a:rPr>
              <a:t>img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src</a:t>
            </a:r>
            <a:r>
              <a:rPr lang="en-US" dirty="0">
                <a:effectLst/>
              </a:rPr>
              <a:t>="HTML5_logo.png" alt="this is the alternative text"&gt;</a:t>
            </a:r>
          </a:p>
          <a:p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DDB35-CBA7-9939-952E-048C59E7FEE4}"/>
              </a:ext>
            </a:extLst>
          </p:cNvPr>
          <p:cNvSpPr txBox="1"/>
          <p:nvPr/>
        </p:nvSpPr>
        <p:spPr>
          <a:xfrm>
            <a:off x="4151784" y="4365104"/>
            <a:ext cx="3420060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Notice anything weird about this?</a:t>
            </a:r>
            <a:endParaRPr lang="en-CA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461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this meta tag?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/>
              <a:t>Meta data is data that describes data.</a:t>
            </a:r>
          </a:p>
          <a:p>
            <a:r>
              <a:rPr lang="en-CA" dirty="0"/>
              <a:t>Meta tags are often used to assist in SEO (search engine optimization) or screen readers</a:t>
            </a:r>
          </a:p>
          <a:p>
            <a:r>
              <a:rPr lang="en-CA" dirty="0"/>
              <a:t>This tag is describing the character encoding of the webpage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This meta tag tells the browser that the character set that we wish to use is utf-8.  </a:t>
            </a:r>
          </a:p>
          <a:p>
            <a:r>
              <a:rPr lang="en-CA" dirty="0"/>
              <a:t>utf-8 is rapidly becoming the default character set for the world!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3611756"/>
            <a:ext cx="5212953" cy="50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804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24" y="4176208"/>
            <a:ext cx="58166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9" y="1772817"/>
            <a:ext cx="5212953" cy="50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152118" y="2180862"/>
            <a:ext cx="3648405" cy="1392157"/>
          </a:xfrm>
          <a:prstGeom prst="straightConnector1">
            <a:avLst/>
          </a:prstGeom>
          <a:ln w="76200">
            <a:solidFill>
              <a:srgbClr val="FF00FF"/>
            </a:solidFill>
            <a:tailEnd type="arrow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hmm…something’s different?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CA" dirty="0"/>
          </a:p>
          <a:p>
            <a:endParaRPr lang="en-CA" dirty="0"/>
          </a:p>
          <a:p>
            <a:r>
              <a:rPr lang="en-CA" dirty="0"/>
              <a:t>Notice that the &lt;meta&gt; tag doesn’t have a corresponding </a:t>
            </a:r>
            <a:r>
              <a:rPr lang="en-CA" dirty="0">
                <a:solidFill>
                  <a:srgbClr val="FF00FF"/>
                </a:solidFill>
              </a:rPr>
              <a:t>&lt;/meta&gt; </a:t>
            </a:r>
            <a:r>
              <a:rPr lang="en-CA" dirty="0"/>
              <a:t>tag.</a:t>
            </a:r>
          </a:p>
          <a:p>
            <a:endParaRPr lang="en-CA" dirty="0"/>
          </a:p>
          <a:p>
            <a:r>
              <a:rPr lang="en-CA" dirty="0"/>
              <a:t>Shouldn’t it look like this?</a:t>
            </a:r>
          </a:p>
          <a:p>
            <a:endParaRPr lang="en-CA" dirty="0"/>
          </a:p>
          <a:p>
            <a:r>
              <a:rPr lang="en-CA" dirty="0">
                <a:solidFill>
                  <a:srgbClr val="00FFFF"/>
                </a:solidFill>
              </a:rPr>
              <a:t>Since the meta tag doesn’t contain any content, we sometimes use a shortcut and add the </a:t>
            </a:r>
            <a:r>
              <a:rPr lang="en-CA" dirty="0">
                <a:solidFill>
                  <a:srgbClr val="FF00FF"/>
                </a:solidFill>
              </a:rPr>
              <a:t>/&gt;</a:t>
            </a:r>
            <a:r>
              <a:rPr lang="en-CA" dirty="0">
                <a:solidFill>
                  <a:srgbClr val="00FFFF"/>
                </a:solidFill>
              </a:rPr>
              <a:t> at the end of the tag instead of </a:t>
            </a:r>
            <a:br>
              <a:rPr lang="en-CA" dirty="0">
                <a:solidFill>
                  <a:srgbClr val="00FFFF"/>
                </a:solidFill>
              </a:rPr>
            </a:br>
            <a:r>
              <a:rPr lang="en-CA" dirty="0">
                <a:solidFill>
                  <a:srgbClr val="FF00FF"/>
                </a:solidFill>
              </a:rPr>
              <a:t>&gt; &lt;/meta&gt;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824192" y="3573018"/>
            <a:ext cx="2976331" cy="720079"/>
          </a:xfrm>
          <a:prstGeom prst="straightConnector1">
            <a:avLst/>
          </a:prstGeom>
          <a:ln w="76200">
            <a:solidFill>
              <a:srgbClr val="FF00FF"/>
            </a:solidFill>
            <a:tailEnd type="arrow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479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F8712-644B-D81C-22E8-82E97EDF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Spend 10 minutes and mess around with your webpage in yourturn1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75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a div tag?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4" y="2204864"/>
            <a:ext cx="10972800" cy="312420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How will you find out what a div tag is?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633" y="1213811"/>
            <a:ext cx="6600733" cy="813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37FBE1-41F7-F35B-6705-E4CDCDFA3A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27" b="66447"/>
          <a:stretch/>
        </p:blipFill>
        <p:spPr>
          <a:xfrm>
            <a:off x="3791742" y="2952264"/>
            <a:ext cx="4968553" cy="33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2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Containers in Containers in Containers…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79368"/>
            <a:ext cx="10972800" cy="4525963"/>
          </a:xfrm>
        </p:spPr>
        <p:txBody>
          <a:bodyPr>
            <a:normAutofit/>
          </a:bodyPr>
          <a:lstStyle/>
          <a:p>
            <a:r>
              <a:rPr lang="en-CA" dirty="0"/>
              <a:t>the </a:t>
            </a:r>
            <a:r>
              <a:rPr lang="en-CA" dirty="0">
                <a:solidFill>
                  <a:srgbClr val="00FFFF"/>
                </a:solidFill>
              </a:rPr>
              <a:t>&lt;html&gt;&lt;/html&gt; </a:t>
            </a:r>
            <a:r>
              <a:rPr lang="en-CA" dirty="0"/>
              <a:t>element is a container that contains all of the html elements in our page.</a:t>
            </a:r>
          </a:p>
          <a:p>
            <a:r>
              <a:rPr lang="en-CA" dirty="0"/>
              <a:t>The </a:t>
            </a:r>
            <a:r>
              <a:rPr lang="en-CA" dirty="0">
                <a:solidFill>
                  <a:srgbClr val="00FFFF"/>
                </a:solidFill>
              </a:rPr>
              <a:t>&lt;head&gt;&lt;/head&gt; </a:t>
            </a:r>
            <a:r>
              <a:rPr lang="en-CA" dirty="0"/>
              <a:t>element is a container that contains all of the administrative data required by our page.</a:t>
            </a:r>
          </a:p>
          <a:p>
            <a:r>
              <a:rPr lang="en-CA" dirty="0"/>
              <a:t>The </a:t>
            </a:r>
            <a:r>
              <a:rPr lang="en-CA" dirty="0">
                <a:solidFill>
                  <a:srgbClr val="00FFFF"/>
                </a:solidFill>
              </a:rPr>
              <a:t>&lt;body&gt;&lt;/body&gt;</a:t>
            </a:r>
            <a:r>
              <a:rPr lang="en-CA" dirty="0"/>
              <a:t> element contains all of the content that will be displayed in our webpage</a:t>
            </a:r>
          </a:p>
          <a:p>
            <a:r>
              <a:rPr lang="en-CA" dirty="0"/>
              <a:t>These elements are similar in that we only have </a:t>
            </a:r>
            <a:r>
              <a:rPr lang="en-CA" dirty="0">
                <a:effectLst>
                  <a:glow rad="101600">
                    <a:srgbClr val="00FFFF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of each</a:t>
            </a:r>
            <a:r>
              <a:rPr lang="en-CA" dirty="0"/>
              <a:t> in our page.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242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AAD91B-A656-BA44-56ED-7ACDAAFA2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of Review</a:t>
            </a:r>
            <a:endParaRPr lang="en-C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0C9527-666D-4D2A-C2A1-913099E46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Tell me something you learned last week: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12862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Containers in Containers in Containers…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805129"/>
          </a:xfrm>
        </p:spPr>
        <p:txBody>
          <a:bodyPr>
            <a:normAutofit/>
          </a:bodyPr>
          <a:lstStyle/>
          <a:p>
            <a:r>
              <a:rPr lang="en-CA" dirty="0"/>
              <a:t>It turns out that </a:t>
            </a:r>
            <a:r>
              <a:rPr lang="en-CA" dirty="0" err="1">
                <a:solidFill>
                  <a:srgbClr val="00FFFF"/>
                </a:solidFill>
              </a:rPr>
              <a:t>divs</a:t>
            </a:r>
            <a:r>
              <a:rPr lang="en-CA" dirty="0">
                <a:solidFill>
                  <a:srgbClr val="00FFFF"/>
                </a:solidFill>
              </a:rPr>
              <a:t> </a:t>
            </a:r>
            <a:r>
              <a:rPr lang="en-CA" dirty="0"/>
              <a:t>are containers too.</a:t>
            </a:r>
          </a:p>
          <a:p>
            <a:r>
              <a:rPr lang="en-CA" dirty="0" err="1">
                <a:solidFill>
                  <a:srgbClr val="00FFFF"/>
                </a:solidFill>
              </a:rPr>
              <a:t>Divs</a:t>
            </a:r>
            <a:r>
              <a:rPr lang="en-CA" dirty="0"/>
              <a:t> are </a:t>
            </a:r>
            <a:r>
              <a:rPr lang="en-CA" i="1" dirty="0">
                <a:effectLst>
                  <a:glow rad="101600">
                    <a:srgbClr val="00FFFF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generic</a:t>
            </a:r>
            <a:r>
              <a:rPr lang="en-CA" dirty="0"/>
              <a:t> containers that can contain any elements that we choose to put inside them.</a:t>
            </a:r>
          </a:p>
          <a:p>
            <a:r>
              <a:rPr lang="en-CA" dirty="0"/>
              <a:t>We tend to use </a:t>
            </a:r>
            <a:r>
              <a:rPr lang="en-CA" dirty="0" err="1">
                <a:solidFill>
                  <a:srgbClr val="00FFFF"/>
                </a:solidFill>
              </a:rPr>
              <a:t>divs</a:t>
            </a:r>
            <a:r>
              <a:rPr lang="en-CA" dirty="0"/>
              <a:t> to group items for the purpose of formatting them in the CSS.</a:t>
            </a:r>
          </a:p>
          <a:p>
            <a:r>
              <a:rPr lang="en-CA" dirty="0"/>
              <a:t>Unlike, html, head and body, we can have many </a:t>
            </a:r>
            <a:r>
              <a:rPr lang="en-CA" dirty="0" err="1">
                <a:solidFill>
                  <a:srgbClr val="00FFFF"/>
                </a:solidFill>
              </a:rPr>
              <a:t>divs</a:t>
            </a:r>
            <a:r>
              <a:rPr lang="en-CA" dirty="0"/>
              <a:t> in a single document.  </a:t>
            </a:r>
          </a:p>
          <a:p>
            <a:r>
              <a:rPr lang="en-CA" dirty="0"/>
              <a:t>We can even have </a:t>
            </a:r>
            <a:r>
              <a:rPr lang="en-CA" dirty="0" err="1">
                <a:solidFill>
                  <a:srgbClr val="00FFFF"/>
                </a:solidFill>
              </a:rPr>
              <a:t>divs</a:t>
            </a:r>
            <a:r>
              <a:rPr lang="en-CA" dirty="0"/>
              <a:t> inside of </a:t>
            </a:r>
            <a:r>
              <a:rPr lang="en-CA" dirty="0" err="1">
                <a:solidFill>
                  <a:srgbClr val="00FFFF"/>
                </a:solidFill>
              </a:rPr>
              <a:t>divs</a:t>
            </a:r>
            <a:r>
              <a:rPr lang="en-CA" dirty="0"/>
              <a:t> (and we often do!)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035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&lt;div&gt; containers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C5971-BE19-99C9-F7B5-A3C8115590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Demos/containers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1878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3CE6AEF-F480-617F-3C0D-6D4989374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 vs span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DFD7F2-31BB-E2EE-6D7C-E3E343C7E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155" y="526257"/>
            <a:ext cx="5386917" cy="639763"/>
          </a:xfrm>
        </p:spPr>
        <p:txBody>
          <a:bodyPr/>
          <a:lstStyle/>
          <a:p>
            <a:pPr algn="ctr"/>
            <a:r>
              <a:rPr lang="en-US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</a:t>
            </a:r>
            <a:r>
              <a:rPr lang="en-US" dirty="0"/>
              <a:t>	</a:t>
            </a:r>
            <a:endParaRPr lang="en-CA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C5CDA9A-6765-94DC-B2BF-0895C3EB6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155" y="1166016"/>
            <a:ext cx="5386917" cy="3951288"/>
          </a:xfrm>
        </p:spPr>
        <p:txBody>
          <a:bodyPr/>
          <a:lstStyle/>
          <a:p>
            <a:r>
              <a:rPr lang="en-US" dirty="0"/>
              <a:t>A generic container that we can put stuff in.</a:t>
            </a:r>
          </a:p>
          <a:p>
            <a:r>
              <a:rPr lang="en-US" dirty="0"/>
              <a:t>Works on a block level (takes the whole line)</a:t>
            </a:r>
          </a:p>
          <a:p>
            <a:r>
              <a:rPr lang="en-US" dirty="0"/>
              <a:t>Starts a new line and has width equal to page or parent container</a:t>
            </a:r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D202C4-BD38-7371-D236-417E30F23B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928" y="526257"/>
            <a:ext cx="5389033" cy="639763"/>
          </a:xfrm>
        </p:spPr>
        <p:txBody>
          <a:bodyPr/>
          <a:lstStyle/>
          <a:p>
            <a:pPr algn="ctr"/>
            <a:r>
              <a:rPr lang="en-US" dirty="0">
                <a:effectLst>
                  <a:glow rad="101600">
                    <a:srgbClr val="FF00FF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Span</a:t>
            </a:r>
            <a:endParaRPr lang="en-CA" dirty="0">
              <a:effectLst>
                <a:glow rad="101600">
                  <a:srgbClr val="FF00FF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56AEEAD-6C8A-3667-8B34-CAB0FA2B90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928" y="1166016"/>
            <a:ext cx="5389033" cy="3951288"/>
          </a:xfrm>
        </p:spPr>
        <p:txBody>
          <a:bodyPr/>
          <a:lstStyle/>
          <a:p>
            <a:r>
              <a:rPr lang="en-US" dirty="0"/>
              <a:t>A generic container that we can put stuff in.</a:t>
            </a:r>
          </a:p>
          <a:p>
            <a:r>
              <a:rPr lang="en-US" dirty="0"/>
              <a:t>Works on an inline level</a:t>
            </a:r>
          </a:p>
          <a:p>
            <a:r>
              <a:rPr lang="en-US" dirty="0"/>
              <a:t>Does not start a new line!</a:t>
            </a:r>
            <a:endParaRPr lang="en-C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6742C6-D6E0-01CE-6926-CFCA9C6CF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708" y="3637112"/>
            <a:ext cx="6624736" cy="26812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8F83E7-A2F4-BC55-3C23-00DA3EDD10A4}"/>
              </a:ext>
            </a:extLst>
          </p:cNvPr>
          <p:cNvSpPr txBox="1"/>
          <p:nvPr/>
        </p:nvSpPr>
        <p:spPr>
          <a:xfrm>
            <a:off x="3719736" y="6355881"/>
            <a:ext cx="3630118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So, what level does &lt;p&gt; operate on?</a:t>
            </a:r>
            <a:endParaRPr lang="en-CA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893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5727613-B7A6-079A-6048-EFD0DAF05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thing that both Div and span have in common	</a:t>
            </a:r>
            <a:endParaRPr lang="en-CA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95A6C16-707C-B2D7-C7C3-FAFFBEF70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are both </a:t>
            </a:r>
            <a:r>
              <a:rPr lang="en-US" dirty="0">
                <a:effectLst>
                  <a:glow rad="101600">
                    <a:srgbClr val="00FFFF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non-semantic</a:t>
            </a:r>
            <a:r>
              <a:rPr lang="en-US" dirty="0"/>
              <a:t> tags</a:t>
            </a:r>
          </a:p>
          <a:p>
            <a:r>
              <a:rPr lang="en-US" dirty="0"/>
              <a:t>This just means that they are generic containers.  We can put anything inside of them but the div or span doesn’t convey any other meaning.</a:t>
            </a:r>
          </a:p>
          <a:p>
            <a:r>
              <a:rPr lang="en-US" dirty="0"/>
              <a:t>Div and span have no ‘meta-information’ attached to them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82736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A22F5-E488-839E-8F6D-88134D06C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143000"/>
          </a:xfrm>
        </p:spPr>
        <p:txBody>
          <a:bodyPr/>
          <a:lstStyle/>
          <a:p>
            <a:r>
              <a:rPr lang="en-US" dirty="0"/>
              <a:t>Semantic vs non-semantic tags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6631C-BBD6-DFE0-29BC-8EF60297A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411" y="1052736"/>
            <a:ext cx="10972800" cy="4525963"/>
          </a:xfrm>
        </p:spPr>
        <p:txBody>
          <a:bodyPr/>
          <a:lstStyle/>
          <a:p>
            <a:r>
              <a:rPr lang="en-US" dirty="0"/>
              <a:t>So, we’ve seen that DIV and SPAN are generic containers but they don’t describe anything about themselves (They do not provide any metadata).  They are non-semantic tags</a:t>
            </a:r>
          </a:p>
          <a:p>
            <a:r>
              <a:rPr lang="en-US" dirty="0"/>
              <a:t>Semantic tags have meaning.  They tell us about what is stored inside of them</a:t>
            </a:r>
          </a:p>
          <a:p>
            <a:r>
              <a:rPr lang="en-US" dirty="0"/>
              <a:t>For example, what do you suppose would be stored inside of 		 &lt;header&gt;  &lt;footer&gt;  &lt;article&gt; &lt;nav&gt; tags</a:t>
            </a:r>
          </a:p>
          <a:p>
            <a:r>
              <a:rPr lang="en-US" dirty="0"/>
              <a:t>These are basically </a:t>
            </a:r>
            <a:r>
              <a:rPr lang="en-US" dirty="0" err="1"/>
              <a:t>divs</a:t>
            </a:r>
            <a:r>
              <a:rPr lang="en-US" dirty="0"/>
              <a:t> but they have special meaning, based on their name</a:t>
            </a:r>
          </a:p>
          <a:p>
            <a:pPr lvl="1"/>
            <a:r>
              <a:rPr lang="en-US" dirty="0"/>
              <a:t>&lt;header&gt; is going to contain things at the top of the page</a:t>
            </a:r>
          </a:p>
          <a:p>
            <a:pPr lvl="1"/>
            <a:r>
              <a:rPr lang="en-US" dirty="0"/>
              <a:t>&lt;footer&gt; is going to contain things at the bottom of the page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1637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AEFE9-E166-E373-5AE3-AAE1FB0E6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they are just &lt;DIV&gt; tags with fancy names, right?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1FC01-882E-B246-D09A-84E04E098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Weelllll</a:t>
            </a:r>
            <a:r>
              <a:rPr lang="en-US" dirty="0"/>
              <a:t>, </a:t>
            </a:r>
            <a:r>
              <a:rPr lang="en-US" dirty="0" err="1"/>
              <a:t>ya</a:t>
            </a:r>
            <a:r>
              <a:rPr lang="en-US" dirty="0"/>
              <a:t>….BUT</a:t>
            </a:r>
          </a:p>
          <a:p>
            <a:r>
              <a:rPr lang="en-CA" dirty="0"/>
              <a:t>Semantic tags have some advantages:</a:t>
            </a:r>
          </a:p>
          <a:p>
            <a:pPr lvl="1"/>
            <a:r>
              <a:rPr lang="en-CA" dirty="0"/>
              <a:t>SEO </a:t>
            </a:r>
          </a:p>
          <a:p>
            <a:pPr lvl="2"/>
            <a:r>
              <a:rPr lang="en-CA" dirty="0"/>
              <a:t>search engines use the &lt;header&gt; and &lt;footer&gt; in their algorithms</a:t>
            </a:r>
          </a:p>
          <a:p>
            <a:pPr lvl="1"/>
            <a:r>
              <a:rPr lang="en-CA" dirty="0"/>
              <a:t>Accessibility</a:t>
            </a:r>
          </a:p>
          <a:p>
            <a:pPr lvl="2"/>
            <a:r>
              <a:rPr lang="en-CA" dirty="0"/>
              <a:t>Screen readers use semantic tags to understand more about what is going to be found in them.</a:t>
            </a:r>
          </a:p>
          <a:p>
            <a:pPr lvl="1"/>
            <a:r>
              <a:rPr lang="en-CA" dirty="0"/>
              <a:t>Code Readability</a:t>
            </a:r>
          </a:p>
          <a:p>
            <a:pPr lvl="2"/>
            <a:r>
              <a:rPr lang="en-CA" dirty="0"/>
              <a:t>In a large page, using tags with semantic meaning can make it much easier to understand what is going on, vs using a bunch of generic, non-semantic tags</a:t>
            </a:r>
          </a:p>
        </p:txBody>
      </p:sp>
    </p:spTree>
    <p:extLst>
      <p:ext uri="{BB962C8B-B14F-4D97-AF65-F5344CB8AC3E}">
        <p14:creationId xmlns:p14="http://schemas.microsoft.com/office/powerpoint/2010/main" val="191577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E65C-E64B-F394-878E-C1E4ADDB2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examples of semantic tags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E3086-B1CD-778D-AC50-C32367E897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756"/>
          <a:stretch/>
        </p:blipFill>
        <p:spPr>
          <a:xfrm>
            <a:off x="1847528" y="1570859"/>
            <a:ext cx="891991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11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54E0-EAC0-D0BF-7666-DC85C3D95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&lt;h1&gt;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375A4-4142-B87E-7124-F2583BAB7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or non-semantic?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1FF11-186A-CC85-3879-7BD90E23F8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193"/>
          <a:stretch>
            <a:fillRect/>
          </a:stretch>
        </p:blipFill>
        <p:spPr>
          <a:xfrm>
            <a:off x="3575720" y="2365773"/>
            <a:ext cx="5961599" cy="315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6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Finding the Flow!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When a browser reads our html, the first thing it does is start at the top of the document and flow all of the elements onto the screen.</a:t>
            </a:r>
          </a:p>
          <a:p>
            <a:r>
              <a:rPr lang="en-CA" dirty="0"/>
              <a:t>Think of it as the browser pouring all of the elements into the page.</a:t>
            </a:r>
          </a:p>
          <a:p>
            <a:r>
              <a:rPr lang="en-CA" dirty="0"/>
              <a:t>The browser follows a set of rules to determine how to flow these elements.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15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Notice the “Flow” of content in our page…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Many elements flows underneath the previous element.</a:t>
            </a:r>
          </a:p>
          <a:p>
            <a:r>
              <a:rPr lang="en-CA" dirty="0"/>
              <a:t>All of these kinds of elements are “block-level” elements.</a:t>
            </a:r>
          </a:p>
          <a:p>
            <a:r>
              <a:rPr lang="en-CA" dirty="0"/>
              <a:t>This means that they expand to fill the entire width of the browser so that the next element flows under it.</a:t>
            </a:r>
          </a:p>
          <a:p>
            <a:r>
              <a:rPr lang="en-CA" dirty="0"/>
              <a:t>Notice that some, like &lt;span&gt; don’t take up the whole line.  They are “inline” 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91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Bit of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HTML is used to build our content.</a:t>
            </a:r>
          </a:p>
          <a:p>
            <a:r>
              <a:rPr lang="en-CA" dirty="0"/>
              <a:t>We place all our content within HTML ‘tags’</a:t>
            </a:r>
          </a:p>
          <a:p>
            <a:r>
              <a:rPr lang="en-CA" dirty="0"/>
              <a:t>We call these elements.</a:t>
            </a:r>
          </a:p>
          <a:p>
            <a:r>
              <a:rPr lang="en-CA" dirty="0"/>
              <a:t>HTML is </a:t>
            </a:r>
            <a:r>
              <a:rPr lang="en-CA" dirty="0">
                <a:solidFill>
                  <a:srgbClr val="FF00FF"/>
                </a:solidFill>
              </a:rPr>
              <a:t>NEVER</a:t>
            </a:r>
            <a:r>
              <a:rPr lang="en-CA" dirty="0"/>
              <a:t> used to format our web-page!!!  That’s what CSS is for!</a:t>
            </a:r>
          </a:p>
          <a:p>
            <a:r>
              <a:rPr lang="en-CA" dirty="0"/>
              <a:t>CSS is used to format our content.</a:t>
            </a:r>
          </a:p>
          <a:p>
            <a:r>
              <a:rPr lang="en-CA" dirty="0"/>
              <a:t>CSS stylesheets give life to our content</a:t>
            </a:r>
          </a:p>
          <a:p>
            <a:r>
              <a:rPr lang="en-CA" dirty="0"/>
              <a:t>CSS is COMPLETELY separate from the content!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92357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52CFB1-0666-EE34-610F-B01A2A71B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844824"/>
            <a:ext cx="10972800" cy="571500"/>
          </a:xfrm>
        </p:spPr>
        <p:txBody>
          <a:bodyPr/>
          <a:lstStyle/>
          <a:p>
            <a:r>
              <a:rPr lang="en-US" dirty="0"/>
              <a:t>Draw the Flow of this HTML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D2D2AF-EAE8-9ABA-9E3C-5CBE46D46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769" y="2671394"/>
            <a:ext cx="3932461" cy="375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63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58A0F-DFA7-B2D7-C13D-E2B5450D8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FED11-28FA-C96F-0E6B-9EA036344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905" y="2852936"/>
            <a:ext cx="8276190" cy="3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0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Tell me everything you can about an &lt;</a:t>
            </a:r>
            <a:r>
              <a:rPr lang="en-CA" dirty="0" err="1"/>
              <a:t>em</a:t>
            </a:r>
            <a:r>
              <a:rPr lang="en-CA" dirty="0"/>
              <a:t>&gt; tag?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1900805"/>
          </a:xfrm>
        </p:spPr>
        <p:txBody>
          <a:bodyPr/>
          <a:lstStyle/>
          <a:p>
            <a:r>
              <a:rPr lang="en-CA" dirty="0"/>
              <a:t>Emphasize tag</a:t>
            </a:r>
          </a:p>
          <a:p>
            <a:r>
              <a:rPr lang="en-CA" dirty="0"/>
              <a:t>Semantic</a:t>
            </a:r>
          </a:p>
          <a:p>
            <a:r>
              <a:rPr lang="en-CA" dirty="0"/>
              <a:t>Inline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4102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CA" dirty="0"/>
              <a:t>hmmm…I thought html was supposed to be all about the content and nothing about the formatting? </a:t>
            </a:r>
            <a:br>
              <a:rPr lang="en-CA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8839"/>
            <a:ext cx="10972800" cy="4137324"/>
          </a:xfrm>
        </p:spPr>
        <p:txBody>
          <a:bodyPr>
            <a:normAutofit/>
          </a:bodyPr>
          <a:lstStyle/>
          <a:p>
            <a:r>
              <a:rPr lang="en-CA" dirty="0"/>
              <a:t>In fact, this italic isn’t coming from html!</a:t>
            </a:r>
          </a:p>
          <a:p>
            <a:r>
              <a:rPr lang="en-CA" dirty="0"/>
              <a:t>Browser vendors include a default CSS stylesheet that they apply to all pages.</a:t>
            </a:r>
          </a:p>
          <a:p>
            <a:r>
              <a:rPr lang="en-CA" dirty="0"/>
              <a:t>However, we can override this!</a:t>
            </a:r>
          </a:p>
          <a:p>
            <a:r>
              <a:rPr lang="en-CA" dirty="0"/>
              <a:t>Question: Why would we want to use an</a:t>
            </a:r>
            <a:br>
              <a:rPr lang="en-CA" dirty="0"/>
            </a:br>
            <a:r>
              <a:rPr lang="en-CA" dirty="0"/>
              <a:t> &lt;</a:t>
            </a:r>
            <a:r>
              <a:rPr lang="en-CA" dirty="0" err="1"/>
              <a:t>em</a:t>
            </a:r>
            <a:r>
              <a:rPr lang="en-CA" dirty="0"/>
              <a:t>&gt; tag when we could just use a &lt;span&gt;</a:t>
            </a:r>
            <a:br>
              <a:rPr lang="en-CA" dirty="0"/>
            </a:br>
            <a:r>
              <a:rPr lang="en-CA" dirty="0"/>
              <a:t> tag and style it with CSS?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0B79CB-7D4A-3754-CE82-E25CE74462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921"/>
          <a:stretch/>
        </p:blipFill>
        <p:spPr>
          <a:xfrm>
            <a:off x="8349386" y="4437112"/>
            <a:ext cx="3815385" cy="217532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5DAD4DB-6483-86D7-FD7C-BA8B876A6637}"/>
              </a:ext>
            </a:extLst>
          </p:cNvPr>
          <p:cNvSpPr/>
          <p:nvPr/>
        </p:nvSpPr>
        <p:spPr>
          <a:xfrm>
            <a:off x="8168846" y="4437112"/>
            <a:ext cx="4176464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988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343051" cy="4997151"/>
          </a:xfrm>
        </p:spPr>
        <p:txBody>
          <a:bodyPr>
            <a:normAutofit/>
          </a:bodyPr>
          <a:lstStyle/>
          <a:p>
            <a:r>
              <a:rPr lang="en-CA" dirty="0"/>
              <a:t>Comments are ignored by the browser!</a:t>
            </a:r>
          </a:p>
          <a:p>
            <a:r>
              <a:rPr lang="en-CA" dirty="0"/>
              <a:t>They are like little post-it notes to us to remind us what we were thinking.</a:t>
            </a:r>
          </a:p>
          <a:p>
            <a:r>
              <a:rPr lang="en-CA" dirty="0"/>
              <a:t>In HTML, a comment looks like this</a:t>
            </a:r>
          </a:p>
          <a:p>
            <a:pPr lvl="1"/>
            <a:r>
              <a:rPr lang="en-CA" dirty="0">
                <a:solidFill>
                  <a:srgbClr val="00FFFF"/>
                </a:solidFill>
              </a:rPr>
              <a:t>&lt;!-- our comment text --&gt;</a:t>
            </a:r>
          </a:p>
          <a:p>
            <a:r>
              <a:rPr lang="en-CA" dirty="0"/>
              <a:t>In CSS, a comment looks like this:</a:t>
            </a:r>
          </a:p>
          <a:p>
            <a:pPr lvl="1"/>
            <a:r>
              <a:rPr lang="en-CA" dirty="0">
                <a:solidFill>
                  <a:srgbClr val="00FFFF"/>
                </a:solidFill>
              </a:rPr>
              <a:t>/* our comment text */</a:t>
            </a:r>
          </a:p>
        </p:txBody>
      </p:sp>
    </p:spTree>
    <p:extLst>
      <p:ext uri="{BB962C8B-B14F-4D97-AF65-F5344CB8AC3E}">
        <p14:creationId xmlns:p14="http://schemas.microsoft.com/office/powerpoint/2010/main" val="4205191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768" y="2636912"/>
            <a:ext cx="7620000" cy="402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400E869-CE37-AC24-5A37-D9B3C6BD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988840"/>
            <a:ext cx="10972800" cy="571500"/>
          </a:xfrm>
        </p:spPr>
        <p:txBody>
          <a:bodyPr/>
          <a:lstStyle/>
          <a:p>
            <a:r>
              <a:rPr lang="en-CA" dirty="0" err="1">
                <a:solidFill>
                  <a:srgbClr val="00FFFF"/>
                </a:solidFill>
              </a:rPr>
              <a:t>YourTurn</a:t>
            </a:r>
            <a:r>
              <a:rPr lang="en-CA" dirty="0">
                <a:solidFill>
                  <a:srgbClr val="00FFFF"/>
                </a:solidFill>
              </a:rPr>
              <a:t> 2 - Build me an html page that has the following flow:</a:t>
            </a:r>
            <a:br>
              <a:rPr lang="en-US" dirty="0">
                <a:solidFill>
                  <a:srgbClr val="00FFFF"/>
                </a:solidFill>
              </a:rPr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02138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43D4E-17C0-6220-5C38-D84E09875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Hmmm…what if we mess up the HTML?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611D5-D159-4698-8CBD-81D435158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 answer – this is bad</a:t>
            </a:r>
          </a:p>
          <a:p>
            <a:r>
              <a:rPr lang="en-US" dirty="0"/>
              <a:t>Longer answer – today’s browsers are getting pretty good at figuring out mistakes and rendering the page</a:t>
            </a:r>
          </a:p>
          <a:p>
            <a:r>
              <a:rPr lang="en-US" dirty="0"/>
              <a:t>DO NOT RELY ON THIS!</a:t>
            </a:r>
          </a:p>
          <a:p>
            <a:pPr lvl="1"/>
            <a:r>
              <a:rPr lang="en-US" dirty="0"/>
              <a:t>This can cause a lot of unanticipated results</a:t>
            </a:r>
          </a:p>
          <a:p>
            <a:pPr lvl="2"/>
            <a:r>
              <a:rPr lang="en-US" dirty="0"/>
              <a:t>One browsers renders differently than another</a:t>
            </a:r>
          </a:p>
          <a:p>
            <a:pPr lvl="2"/>
            <a:r>
              <a:rPr lang="en-US" dirty="0"/>
              <a:t>SEO</a:t>
            </a:r>
          </a:p>
          <a:p>
            <a:pPr lvl="2"/>
            <a:r>
              <a:rPr lang="en-US" dirty="0"/>
              <a:t>Etc.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70806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45CE8-13F8-C0AB-D7D2-C29AC40BA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move our local code to the server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F23248-A374-79AC-3265-2DCCDF31E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4388D1-2703-B131-0237-BCE961F44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184" y="4119389"/>
            <a:ext cx="8099803" cy="285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55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IC2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 the directions in the ic2 folder and then submit the </a:t>
            </a:r>
            <a:r>
              <a:rPr lang="en-US" dirty="0" err="1"/>
              <a:t>url</a:t>
            </a:r>
            <a:r>
              <a:rPr lang="en-US" dirty="0"/>
              <a:t> to the </a:t>
            </a:r>
            <a:r>
              <a:rPr lang="en-US" dirty="0" err="1"/>
              <a:t>dropbox</a:t>
            </a:r>
            <a:endParaRPr lang="en-US" dirty="0"/>
          </a:p>
          <a:p>
            <a:pPr lvl="1"/>
            <a:r>
              <a:rPr lang="en-US" dirty="0"/>
              <a:t>Remember, make a .txt file with the </a:t>
            </a:r>
            <a:r>
              <a:rPr lang="en-US" dirty="0" err="1"/>
              <a:t>url</a:t>
            </a:r>
            <a:r>
              <a:rPr lang="en-US" dirty="0"/>
              <a:t> in it and then copy and paste that </a:t>
            </a:r>
            <a:r>
              <a:rPr lang="en-US" dirty="0" err="1"/>
              <a:t>url</a:t>
            </a:r>
            <a:r>
              <a:rPr lang="en-US" dirty="0"/>
              <a:t> into the comment section of the </a:t>
            </a:r>
            <a:r>
              <a:rPr lang="en-US" dirty="0" err="1"/>
              <a:t>dropbox</a:t>
            </a:r>
            <a:r>
              <a:rPr lang="en-US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586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8604CE-C287-40FA-6ED7-5C50B0D0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Webpage!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7C5CF0-67CF-E613-2AC2-049F1C107D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W2:helloworld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88061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B3CBFD-983D-5C93-54DE-638912D1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yourturn1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63976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34" y="1738878"/>
            <a:ext cx="9030585" cy="382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004"/>
            <a:ext cx="10972800" cy="1143000"/>
          </a:xfrm>
        </p:spPr>
        <p:txBody>
          <a:bodyPr/>
          <a:lstStyle/>
          <a:p>
            <a:r>
              <a:rPr lang="en-CA" dirty="0"/>
              <a:t>Our First Webpage…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684367" y="1101486"/>
            <a:ext cx="255255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667" b="1" dirty="0">
                <a:solidFill>
                  <a:srgbClr val="00FFFF"/>
                </a:solidFill>
              </a:rPr>
              <a:t>ourfirspage.html</a:t>
            </a:r>
            <a:endParaRPr lang="en-US" sz="2667" b="1" dirty="0">
              <a:solidFill>
                <a:srgbClr val="00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88674" y="1554704"/>
            <a:ext cx="912101" cy="319971"/>
          </a:xfrm>
          <a:prstGeom prst="straightConnector1">
            <a:avLst/>
          </a:prstGeom>
          <a:ln w="79375">
            <a:solidFill>
              <a:srgbClr val="FF0000"/>
            </a:solidFill>
            <a:tailEnd type="arrow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255573" y="2510633"/>
            <a:ext cx="864096" cy="954372"/>
            <a:chOff x="1691680" y="2132856"/>
            <a:chExt cx="936104" cy="2664296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1691680" y="2132856"/>
              <a:ext cx="936104" cy="0"/>
            </a:xfrm>
            <a:prstGeom prst="line">
              <a:avLst/>
            </a:prstGeom>
            <a:ln w="53975">
              <a:solidFill>
                <a:srgbClr val="00FFFF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1691680" y="4797152"/>
              <a:ext cx="936104" cy="0"/>
            </a:xfrm>
            <a:prstGeom prst="line">
              <a:avLst/>
            </a:prstGeom>
            <a:ln w="53975">
              <a:solidFill>
                <a:srgbClr val="00FFFF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691680" y="2132856"/>
              <a:ext cx="0" cy="2664296"/>
            </a:xfrm>
            <a:prstGeom prst="line">
              <a:avLst/>
            </a:prstGeom>
            <a:ln w="53975">
              <a:solidFill>
                <a:srgbClr val="00FFFF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2255573" y="3839984"/>
            <a:ext cx="864096" cy="1221197"/>
            <a:chOff x="1691680" y="2708890"/>
            <a:chExt cx="936104" cy="2664296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1691680" y="2708890"/>
              <a:ext cx="936104" cy="0"/>
            </a:xfrm>
            <a:prstGeom prst="line">
              <a:avLst/>
            </a:prstGeom>
            <a:ln w="53975">
              <a:solidFill>
                <a:srgbClr val="00FFFF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1691680" y="5373186"/>
              <a:ext cx="936104" cy="0"/>
            </a:xfrm>
            <a:prstGeom prst="line">
              <a:avLst/>
            </a:prstGeom>
            <a:ln w="53975">
              <a:solidFill>
                <a:srgbClr val="00FFFF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691680" y="2708890"/>
              <a:ext cx="0" cy="2664296"/>
            </a:xfrm>
            <a:prstGeom prst="line">
              <a:avLst/>
            </a:prstGeom>
            <a:ln w="53975">
              <a:solidFill>
                <a:srgbClr val="00FFFF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>
            <a:cxnSpLocks/>
          </p:cNvCxnSpPr>
          <p:nvPr/>
        </p:nvCxnSpPr>
        <p:spPr>
          <a:xfrm flipH="1">
            <a:off x="4151784" y="1874675"/>
            <a:ext cx="2087790" cy="635958"/>
          </a:xfrm>
          <a:prstGeom prst="straightConnector1">
            <a:avLst/>
          </a:prstGeom>
          <a:ln w="79375">
            <a:solidFill>
              <a:srgbClr val="FF0000"/>
            </a:solidFill>
            <a:tailEnd type="arrow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39574" y="1554704"/>
            <a:ext cx="1749453" cy="50276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CA" sz="2667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HTML tags</a:t>
            </a:r>
            <a:endParaRPr lang="en-US" sz="2667" b="1" spc="67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 flipH="1">
            <a:off x="7392144" y="1988840"/>
            <a:ext cx="432050" cy="720080"/>
          </a:xfrm>
          <a:prstGeom prst="straightConnector1">
            <a:avLst/>
          </a:prstGeom>
          <a:ln w="79375">
            <a:solidFill>
              <a:srgbClr val="FF0000"/>
            </a:solidFill>
            <a:tailEnd type="arrow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119671" y="5652600"/>
            <a:ext cx="631192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667" b="1" dirty="0">
                <a:solidFill>
                  <a:srgbClr val="00FFFF"/>
                </a:solidFill>
              </a:rPr>
              <a:t>Notice the starting tags and an ending tags.</a:t>
            </a:r>
            <a:endParaRPr lang="en-US" sz="2667" b="1" dirty="0">
              <a:solidFill>
                <a:srgbClr val="00FF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478" y="5490695"/>
            <a:ext cx="676191" cy="323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320" y="5504981"/>
            <a:ext cx="761905" cy="295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213736" y="6175635"/>
            <a:ext cx="576452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solidFill>
                  <a:srgbClr val="00FFFF"/>
                </a:solidFill>
              </a:rPr>
              <a:t>They enclose everything between them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3878" y="1124744"/>
            <a:ext cx="564911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667" b="1" dirty="0">
                <a:solidFill>
                  <a:srgbClr val="FF0000"/>
                </a:solidFill>
              </a:rPr>
              <a:t>Doc Type:  All webpages start with this</a:t>
            </a:r>
            <a:endParaRPr lang="en-US" sz="2667" b="1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DBCB4C-E7D4-7199-6E48-39117405AA36}"/>
              </a:ext>
            </a:extLst>
          </p:cNvPr>
          <p:cNvGrpSpPr/>
          <p:nvPr/>
        </p:nvGrpSpPr>
        <p:grpSpPr>
          <a:xfrm>
            <a:off x="335360" y="2213059"/>
            <a:ext cx="2400267" cy="3245677"/>
            <a:chOff x="335360" y="2213059"/>
            <a:chExt cx="2400267" cy="3245677"/>
          </a:xfrm>
        </p:grpSpPr>
        <p:grpSp>
          <p:nvGrpSpPr>
            <p:cNvPr id="12" name="Group 11"/>
            <p:cNvGrpSpPr/>
            <p:nvPr/>
          </p:nvGrpSpPr>
          <p:grpSpPr>
            <a:xfrm>
              <a:off x="335360" y="2213059"/>
              <a:ext cx="2400267" cy="3245677"/>
              <a:chOff x="677567" y="2112618"/>
              <a:chExt cx="1950217" cy="2684534"/>
            </a:xfrm>
          </p:grpSpPr>
          <p:cxnSp>
            <p:nvCxnSpPr>
              <p:cNvPr id="7" name="Straight Connector 6"/>
              <p:cNvCxnSpPr>
                <a:cxnSpLocks/>
              </p:cNvCxnSpPr>
              <p:nvPr/>
            </p:nvCxnSpPr>
            <p:spPr>
              <a:xfrm flipH="1">
                <a:off x="677567" y="2132856"/>
                <a:ext cx="1950217" cy="0"/>
              </a:xfrm>
              <a:prstGeom prst="line">
                <a:avLst/>
              </a:prstGeom>
              <a:ln w="53975">
                <a:solidFill>
                  <a:srgbClr val="FF00FF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cxnSpLocks/>
              </p:cNvCxnSpPr>
              <p:nvPr/>
            </p:nvCxnSpPr>
            <p:spPr>
              <a:xfrm flipH="1" flipV="1">
                <a:off x="700694" y="4767910"/>
                <a:ext cx="1891710" cy="29242"/>
              </a:xfrm>
              <a:prstGeom prst="line">
                <a:avLst/>
              </a:prstGeom>
              <a:ln w="53975">
                <a:solidFill>
                  <a:srgbClr val="FF00FF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686412" y="2112618"/>
                <a:ext cx="0" cy="2664296"/>
              </a:xfrm>
              <a:prstGeom prst="line">
                <a:avLst/>
              </a:prstGeom>
              <a:ln w="53975">
                <a:solidFill>
                  <a:srgbClr val="FF00FF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733226" y="2386566"/>
              <a:ext cx="16765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b="1" dirty="0">
                  <a:solidFill>
                    <a:srgbClr val="FF00FF"/>
                  </a:solidFill>
                </a:rPr>
                <a:t>All our content is enclosed in html tags</a:t>
              </a:r>
              <a:endParaRPr lang="en-US" sz="2000" b="1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060485" y="4197085"/>
            <a:ext cx="635248" cy="576065"/>
            <a:chOff x="1691680" y="2132856"/>
            <a:chExt cx="936104" cy="2664296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1691680" y="2132856"/>
              <a:ext cx="936104" cy="0"/>
            </a:xfrm>
            <a:prstGeom prst="line">
              <a:avLst/>
            </a:prstGeom>
            <a:ln w="53975">
              <a:solidFill>
                <a:srgbClr val="00FF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1691680" y="4797152"/>
              <a:ext cx="936104" cy="0"/>
            </a:xfrm>
            <a:prstGeom prst="line">
              <a:avLst/>
            </a:prstGeom>
            <a:ln w="53975">
              <a:solidFill>
                <a:srgbClr val="00FF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1691680" y="2132856"/>
              <a:ext cx="0" cy="2664296"/>
            </a:xfrm>
            <a:prstGeom prst="line">
              <a:avLst/>
            </a:prstGeom>
            <a:ln w="53975">
              <a:solidFill>
                <a:srgbClr val="00FF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2CD2FF2-B76C-1387-BFAE-E474327CBF48}"/>
              </a:ext>
            </a:extLst>
          </p:cNvPr>
          <p:cNvSpPr txBox="1"/>
          <p:nvPr/>
        </p:nvSpPr>
        <p:spPr>
          <a:xfrm>
            <a:off x="742380" y="3710005"/>
            <a:ext cx="1591638" cy="204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FFFF"/>
                </a:solidFill>
              </a:rPr>
              <a:t>There are two containers inside of the html tags</a:t>
            </a:r>
          </a:p>
          <a:p>
            <a:endParaRPr lang="en-US" sz="2667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16" y="1700809"/>
            <a:ext cx="8352928" cy="353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004"/>
            <a:ext cx="10972800" cy="1143000"/>
          </a:xfrm>
        </p:spPr>
        <p:txBody>
          <a:bodyPr/>
          <a:lstStyle/>
          <a:p>
            <a:r>
              <a:rPr lang="en-CA" dirty="0"/>
              <a:t>Our First Webpage…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96268" y="1124744"/>
            <a:ext cx="310719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667" b="1" dirty="0">
                <a:solidFill>
                  <a:srgbClr val="00FFFF"/>
                </a:solidFill>
              </a:rPr>
              <a:t>1-1-ourfirspage.html</a:t>
            </a:r>
            <a:endParaRPr lang="en-US" sz="2667" b="1" dirty="0">
              <a:solidFill>
                <a:srgbClr val="00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50095" y="2372883"/>
            <a:ext cx="864096" cy="954372"/>
            <a:chOff x="1691680" y="2132856"/>
            <a:chExt cx="936104" cy="2664296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1691680" y="2132856"/>
              <a:ext cx="936104" cy="0"/>
            </a:xfrm>
            <a:prstGeom prst="line">
              <a:avLst/>
            </a:prstGeom>
            <a:ln w="53975">
              <a:solidFill>
                <a:srgbClr val="00FFFF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1691680" y="4797152"/>
              <a:ext cx="936104" cy="0"/>
            </a:xfrm>
            <a:prstGeom prst="line">
              <a:avLst/>
            </a:prstGeom>
            <a:ln w="53975">
              <a:solidFill>
                <a:srgbClr val="00FFFF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691680" y="2132856"/>
              <a:ext cx="0" cy="2664296"/>
            </a:xfrm>
            <a:prstGeom prst="line">
              <a:avLst/>
            </a:prstGeom>
            <a:ln w="53975">
              <a:solidFill>
                <a:srgbClr val="00FFFF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431371" y="1424856"/>
            <a:ext cx="4320480" cy="296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667" b="1" dirty="0">
                <a:solidFill>
                  <a:srgbClr val="00FFFF"/>
                </a:solidFill>
              </a:rPr>
              <a:t>The head tags contain information that is useful to search engines.</a:t>
            </a:r>
          </a:p>
          <a:p>
            <a:r>
              <a:rPr lang="en-CA" sz="2667" b="1" dirty="0">
                <a:solidFill>
                  <a:schemeClr val="bg1"/>
                </a:solidFill>
              </a:rPr>
              <a:t>All of the information inside of the head tags is invisible to the end-user except for the title tag.</a:t>
            </a:r>
            <a:endParaRPr lang="en-US" sz="2667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4562" y="5168248"/>
            <a:ext cx="11431461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 pitchFamily="34" charset="0"/>
              <a:buChar char="•"/>
            </a:pPr>
            <a:r>
              <a:rPr lang="en-CA" sz="2667" b="1" dirty="0">
                <a:solidFill>
                  <a:srgbClr val="00FFFF"/>
                </a:solidFill>
              </a:rPr>
              <a:t>We call this </a:t>
            </a:r>
            <a:r>
              <a:rPr lang="en-CA" sz="2667" b="1" i="1" dirty="0">
                <a:solidFill>
                  <a:srgbClr val="FF00FF"/>
                </a:solidFill>
              </a:rPr>
              <a:t>meta</a:t>
            </a:r>
            <a:r>
              <a:rPr lang="en-CA" sz="2667" b="1" dirty="0">
                <a:solidFill>
                  <a:srgbClr val="FF00FF"/>
                </a:solidFill>
              </a:rPr>
              <a:t> </a:t>
            </a:r>
            <a:r>
              <a:rPr lang="en-CA" sz="2667" b="1" dirty="0">
                <a:solidFill>
                  <a:srgbClr val="00FFFF"/>
                </a:solidFill>
              </a:rPr>
              <a:t>data.  We will learn more about meta-data in later weeks.  Meta data is data that describes data.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CA" sz="2667" b="1" dirty="0">
                <a:solidFill>
                  <a:schemeClr val="bg1"/>
                </a:solidFill>
              </a:rPr>
              <a:t>We also put links to other files such as script files and CSS files in the head.</a:t>
            </a:r>
            <a:endParaRPr lang="en-US" sz="2667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81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16" y="1814986"/>
            <a:ext cx="8352928" cy="353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004"/>
            <a:ext cx="10972800" cy="1143000"/>
          </a:xfrm>
        </p:spPr>
        <p:txBody>
          <a:bodyPr/>
          <a:lstStyle/>
          <a:p>
            <a:r>
              <a:rPr lang="en-CA" dirty="0"/>
              <a:t>Our webpage…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96268" y="1124744"/>
            <a:ext cx="310719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667" b="1" dirty="0">
                <a:solidFill>
                  <a:srgbClr val="00FFFF"/>
                </a:solidFill>
              </a:rPr>
              <a:t>1-1-ourfirspage.html</a:t>
            </a:r>
            <a:endParaRPr lang="en-US" sz="2667" b="1" dirty="0">
              <a:solidFill>
                <a:srgbClr val="00FFFF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990857" y="3709832"/>
            <a:ext cx="864096" cy="1152128"/>
            <a:chOff x="1691680" y="2132856"/>
            <a:chExt cx="936104" cy="2664296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1691680" y="2132856"/>
              <a:ext cx="936104" cy="0"/>
            </a:xfrm>
            <a:prstGeom prst="line">
              <a:avLst/>
            </a:prstGeom>
            <a:ln w="53975">
              <a:solidFill>
                <a:srgbClr val="00FF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1691680" y="4797152"/>
              <a:ext cx="936104" cy="0"/>
            </a:xfrm>
            <a:prstGeom prst="line">
              <a:avLst/>
            </a:prstGeom>
            <a:ln w="53975">
              <a:solidFill>
                <a:srgbClr val="00FF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691680" y="2132856"/>
              <a:ext cx="0" cy="2664296"/>
            </a:xfrm>
            <a:prstGeom prst="line">
              <a:avLst/>
            </a:prstGeom>
            <a:ln w="53975">
              <a:solidFill>
                <a:srgbClr val="00FF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623393" y="3481984"/>
            <a:ext cx="4175444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667" b="1" dirty="0">
                <a:solidFill>
                  <a:srgbClr val="00FF00"/>
                </a:solidFill>
              </a:rPr>
              <a:t>The body tags contain our content.  All of the stuff that we put in here will be displayed by the browser</a:t>
            </a:r>
            <a:endParaRPr lang="en-US" sz="2667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33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716F7-16EE-1302-6EDA-B681782A1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– Why did index.html come back instead of aboutus.html?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2887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E19FF"/>
      </a:hlink>
      <a:folHlink>
        <a:srgbClr val="FE19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Ins="90000" rtlCol="0">
        <a:spAutoFit/>
      </a:bodyPr>
      <a:lstStyle>
        <a:defPPr algn="l">
          <a:defRPr b="1" dirty="0" err="1" smtClean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1A5B484C5F9344A1679CAAD40D2305" ma:contentTypeVersion="11" ma:contentTypeDescription="Create a new document." ma:contentTypeScope="" ma:versionID="3fe35e991f56200a8b9ba84d10ca6a97">
  <xsd:schema xmlns:xsd="http://www.w3.org/2001/XMLSchema" xmlns:xs="http://www.w3.org/2001/XMLSchema" xmlns:p="http://schemas.microsoft.com/office/2006/metadata/properties" xmlns:ns2="11735302-a533-4bf1-bccc-f43645650d6d" xmlns:ns3="fd8253b0-e3e4-408f-b6c9-af5f888a400f" targetNamespace="http://schemas.microsoft.com/office/2006/metadata/properties" ma:root="true" ma:fieldsID="620771dc48b244a031fd821126662751" ns2:_="" ns3:_="">
    <xsd:import namespace="11735302-a533-4bf1-bccc-f43645650d6d"/>
    <xsd:import namespace="fd8253b0-e3e4-408f-b6c9-af5f888a40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35302-a533-4bf1-bccc-f43645650d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6875b50-84de-4a3a-aee8-351b89322e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8253b0-e3e4-408f-b6c9-af5f888a400f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725b823-f443-4e1b-9a52-7ac1590bf0aa}" ma:internalName="TaxCatchAll" ma:showField="CatchAllData" ma:web="fd8253b0-e3e4-408f-b6c9-af5f888a40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8253b0-e3e4-408f-b6c9-af5f888a400f" xsi:nil="true"/>
    <lcf76f155ced4ddcb4097134ff3c332f xmlns="11735302-a533-4bf1-bccc-f43645650d6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952E19A-2D36-4148-B181-94DE4A5BFA25}"/>
</file>

<file path=customXml/itemProps2.xml><?xml version="1.0" encoding="utf-8"?>
<ds:datastoreItem xmlns:ds="http://schemas.openxmlformats.org/officeDocument/2006/customXml" ds:itemID="{9AC70AB9-47F1-47EA-AA84-000DD7614047}"/>
</file>

<file path=customXml/itemProps3.xml><?xml version="1.0" encoding="utf-8"?>
<ds:datastoreItem xmlns:ds="http://schemas.openxmlformats.org/officeDocument/2006/customXml" ds:itemID="{C9F1CE53-FA4E-49E1-A168-81F463A383C5}"/>
</file>

<file path=docProps/app.xml><?xml version="1.0" encoding="utf-8"?>
<Properties xmlns="http://schemas.openxmlformats.org/officeDocument/2006/extended-properties" xmlns:vt="http://schemas.openxmlformats.org/officeDocument/2006/docPropsVTypes">
  <TotalTime>124007</TotalTime>
  <Words>1564</Words>
  <Application>Microsoft Office PowerPoint</Application>
  <PresentationFormat>Widescreen</PresentationFormat>
  <Paragraphs>162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Mistral</vt:lpstr>
      <vt:lpstr>Montserrat ExtraBold</vt:lpstr>
      <vt:lpstr>Office Theme</vt:lpstr>
      <vt:lpstr>Week 2</vt:lpstr>
      <vt:lpstr>A bit of Review</vt:lpstr>
      <vt:lpstr>A Bit of Review</vt:lpstr>
      <vt:lpstr>Our First Webpage!</vt:lpstr>
      <vt:lpstr>yourturn1</vt:lpstr>
      <vt:lpstr>Our First Webpage…</vt:lpstr>
      <vt:lpstr>Our First Webpage…</vt:lpstr>
      <vt:lpstr>Our webpage…</vt:lpstr>
      <vt:lpstr>Question – Why did index.html come back instead of aboutus.html?</vt:lpstr>
      <vt:lpstr>Anatomy of an HTML element</vt:lpstr>
      <vt:lpstr>Anatomy of an HTML element (tag)</vt:lpstr>
      <vt:lpstr>So far, we’ve only worked in the Body. Let’s change the TITLE of our page!</vt:lpstr>
      <vt:lpstr>Our webpage…</vt:lpstr>
      <vt:lpstr>Hmmm…what about img???</vt:lpstr>
      <vt:lpstr>What is this meta tag?</vt:lpstr>
      <vt:lpstr>hmm…something’s different?</vt:lpstr>
      <vt:lpstr>Spend 10 minutes and mess around with your webpage in yourturn1</vt:lpstr>
      <vt:lpstr>What is a div tag?</vt:lpstr>
      <vt:lpstr>Containers in Containers in Containers…</vt:lpstr>
      <vt:lpstr>Containers in Containers in Containers…</vt:lpstr>
      <vt:lpstr>&lt;div&gt; containers</vt:lpstr>
      <vt:lpstr>Div vs span</vt:lpstr>
      <vt:lpstr>One thing that both Div and span have in common </vt:lpstr>
      <vt:lpstr>Semantic vs non-semantic tags</vt:lpstr>
      <vt:lpstr>Ok, but they are just &lt;DIV&gt; tags with fancy names, right?</vt:lpstr>
      <vt:lpstr>Some examples of semantic tags</vt:lpstr>
      <vt:lpstr>What about &lt;h1&gt; </vt:lpstr>
      <vt:lpstr>Finding the Flow!</vt:lpstr>
      <vt:lpstr>Notice the “Flow” of content in our page…</vt:lpstr>
      <vt:lpstr>Draw the Flow of this HTML</vt:lpstr>
      <vt:lpstr>Answer</vt:lpstr>
      <vt:lpstr>Tell me everything you can about an &lt;em&gt; tag?</vt:lpstr>
      <vt:lpstr>hmmm…I thought html was supposed to be all about the content and nothing about the formatting?  </vt:lpstr>
      <vt:lpstr>Comments</vt:lpstr>
      <vt:lpstr>YourTurn 2 - Build me an html page that has the following flow: </vt:lpstr>
      <vt:lpstr>Hmmm…what if we mess up the HTML?</vt:lpstr>
      <vt:lpstr>Let’s move our local code to the server</vt:lpstr>
      <vt:lpstr>IC2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PROG11044:  Advanced Internet Web Applications – Web Services</dc:title>
  <dc:creator>Rich</dc:creator>
  <cp:lastModifiedBy>Rich Smith</cp:lastModifiedBy>
  <cp:revision>832</cp:revision>
  <cp:lastPrinted>2012-09-04T16:36:51Z</cp:lastPrinted>
  <dcterms:created xsi:type="dcterms:W3CDTF">2010-08-27T19:06:25Z</dcterms:created>
  <dcterms:modified xsi:type="dcterms:W3CDTF">2025-09-06T15:13:57Z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0x010100F21A5B484C5F9344A1679CAAD40D2305</vt:lpwstr>
  </property>
</Properties>
</file>