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777" r:id="rId2"/>
    <p:sldId id="780" r:id="rId3"/>
    <p:sldId id="805" r:id="rId4"/>
    <p:sldId id="778" r:id="rId5"/>
    <p:sldId id="779" r:id="rId6"/>
    <p:sldId id="781" r:id="rId7"/>
    <p:sldId id="795" r:id="rId8"/>
    <p:sldId id="788" r:id="rId9"/>
    <p:sldId id="798" r:id="rId10"/>
    <p:sldId id="793" r:id="rId11"/>
    <p:sldId id="806" r:id="rId12"/>
    <p:sldId id="770" r:id="rId13"/>
    <p:sldId id="799" r:id="rId14"/>
    <p:sldId id="790" r:id="rId15"/>
    <p:sldId id="802" r:id="rId16"/>
    <p:sldId id="662" r:id="rId17"/>
    <p:sldId id="791" r:id="rId18"/>
    <p:sldId id="800" r:id="rId19"/>
    <p:sldId id="803" r:id="rId20"/>
    <p:sldId id="792" r:id="rId21"/>
    <p:sldId id="801" r:id="rId22"/>
    <p:sldId id="804" r:id="rId23"/>
    <p:sldId id="784" r:id="rId24"/>
    <p:sldId id="783" r:id="rId25"/>
    <p:sldId id="771" r:id="rId26"/>
    <p:sldId id="796" r:id="rId27"/>
    <p:sldId id="797" r:id="rId28"/>
    <p:sldId id="776"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FF00FF"/>
    <a:srgbClr val="00FF00"/>
    <a:srgbClr val="660066"/>
    <a:srgbClr val="008000"/>
    <a:srgbClr val="0000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5" autoAdjust="0"/>
    <p:restoredTop sz="78580" autoAdjust="0"/>
  </p:normalViewPr>
  <p:slideViewPr>
    <p:cSldViewPr>
      <p:cViewPr varScale="1">
        <p:scale>
          <a:sx n="111" d="100"/>
          <a:sy n="111" d="100"/>
        </p:scale>
        <p:origin x="120" y="65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65" tIns="46582" rIns="93165" bIns="46582" rtlCol="0"/>
          <a:lstStyle>
            <a:lvl1pPr algn="r">
              <a:defRPr sz="1200"/>
            </a:lvl1pPr>
          </a:lstStyle>
          <a:p>
            <a:fld id="{9CE91717-0606-42BA-88BC-645A0AB12BB6}" type="datetimeFigureOut">
              <a:rPr lang="en-CA" smtClean="0"/>
              <a:pPr/>
              <a:t>2025-09-18</a:t>
            </a:fld>
            <a:endParaRPr lang="en-CA"/>
          </a:p>
        </p:txBody>
      </p:sp>
      <p:sp>
        <p:nvSpPr>
          <p:cNvPr id="4" name="Footer Placeholder 3"/>
          <p:cNvSpPr>
            <a:spLocks noGrp="1"/>
          </p:cNvSpPr>
          <p:nvPr>
            <p:ph type="ftr" sz="quarter" idx="2"/>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5" tIns="46582" rIns="93165" bIns="46582" rtlCol="0" anchor="b"/>
          <a:lstStyle>
            <a:lvl1pPr algn="r">
              <a:defRPr sz="1200"/>
            </a:lvl1pPr>
          </a:lstStyle>
          <a:p>
            <a:fld id="{8CCC4D4E-463D-48E7-BEB1-0AB4BE6A3C11}" type="slidenum">
              <a:rPr lang="en-CA" smtClean="0"/>
              <a:pPr/>
              <a:t>‹#›</a:t>
            </a:fld>
            <a:endParaRPr lang="en-CA"/>
          </a:p>
        </p:txBody>
      </p:sp>
    </p:spTree>
    <p:extLst>
      <p:ext uri="{BB962C8B-B14F-4D97-AF65-F5344CB8AC3E}">
        <p14:creationId xmlns:p14="http://schemas.microsoft.com/office/powerpoint/2010/main" val="285212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65" tIns="46582" rIns="93165" bIns="46582" rtlCol="0"/>
          <a:lstStyle>
            <a:lvl1pPr algn="r">
              <a:defRPr sz="1200"/>
            </a:lvl1pPr>
          </a:lstStyle>
          <a:p>
            <a:fld id="{83270685-4A16-489C-A9EB-E95FFDEA9F9B}" type="datetimeFigureOut">
              <a:rPr lang="en-CA" smtClean="0"/>
              <a:pPr/>
              <a:t>2025-09-18</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5" tIns="46582" rIns="93165" bIns="46582"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5" tIns="46582" rIns="93165" bIns="46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5" tIns="46582" rIns="93165" bIns="46582" rtlCol="0" anchor="b"/>
          <a:lstStyle>
            <a:lvl1pPr algn="r">
              <a:defRPr sz="1200"/>
            </a:lvl1pPr>
          </a:lstStyle>
          <a:p>
            <a:fld id="{D66826B0-C107-44AF-BD63-95CBFECE6FA6}" type="slidenum">
              <a:rPr lang="en-CA" smtClean="0"/>
              <a:pPr/>
              <a:t>‹#›</a:t>
            </a:fld>
            <a:endParaRPr lang="en-CA"/>
          </a:p>
        </p:txBody>
      </p:sp>
    </p:spTree>
    <p:extLst>
      <p:ext uri="{BB962C8B-B14F-4D97-AF65-F5344CB8AC3E}">
        <p14:creationId xmlns:p14="http://schemas.microsoft.com/office/powerpoint/2010/main" val="128777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CA" dirty="0"/>
            </a:lvl1pPr>
          </a:lstStyle>
          <a:p>
            <a:pPr lvl="0"/>
            <a:r>
              <a:rPr lang="en-US" dirty="0"/>
              <a:t>Click to edit Master title style</a:t>
            </a:r>
            <a:endParaRPr lang="en-CA" dirty="0"/>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Video 5" descr="A black and white photo of a city&#10;&#10;Description automatically generated with low confidence">
            <a:extLst>
              <a:ext uri="{FF2B5EF4-FFF2-40B4-BE49-F238E27FC236}">
                <a16:creationId xmlns:a16="http://schemas.microsoft.com/office/drawing/2014/main" id="{2C88072A-5BC1-A252-1C33-71ECDEFCE08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4507" r="-1" b="12372"/>
          <a:stretch/>
        </p:blipFill>
        <p:spPr>
          <a:xfrm>
            <a:off x="-794591" y="-146991"/>
            <a:ext cx="13361557" cy="7151982"/>
          </a:xfrm>
          <a:prstGeom prst="rect">
            <a:avLst/>
          </a:prstGeom>
          <a:noFill/>
        </p:spPr>
      </p:pic>
      <p:sp>
        <p:nvSpPr>
          <p:cNvPr id="2" name="Title 1"/>
          <p:cNvSpPr>
            <a:spLocks noGrp="1"/>
          </p:cNvSpPr>
          <p:nvPr>
            <p:ph type="title"/>
          </p:nvPr>
        </p:nvSpPr>
        <p:spPr>
          <a:xfrm>
            <a:off x="545990" y="142175"/>
            <a:ext cx="10972800" cy="571500"/>
          </a:xfrm>
        </p:spPr>
        <p:txBody>
          <a:bodyPr>
            <a:noAutofit/>
            <a:scene3d>
              <a:camera prst="orthographicFront"/>
              <a:lightRig rig="brightRoom" dir="t"/>
            </a:scene3d>
            <a:sp3d extrusionH="57150" contourW="6350" prstMaterial="plastic">
              <a:bevelT w="20320" h="20320" prst="softRound"/>
              <a:contourClr>
                <a:schemeClr val="accent1">
                  <a:tint val="100000"/>
                  <a:shade val="100000"/>
                  <a:hueMod val="100000"/>
                  <a:satMod val="100000"/>
                </a:schemeClr>
              </a:contourClr>
            </a:sp3d>
          </a:bodyPr>
          <a:lstStyle>
            <a:lvl1pPr>
              <a:defRPr lang="en-CA" sz="3600" b="1" i="0" kern="1200" cap="small" baseline="0" dirty="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a:lstStyle>
          <a:p>
            <a:r>
              <a:rPr lang="en-US" dirty="0"/>
              <a:t>Click to edit Master title style</a:t>
            </a:r>
            <a:endParaRPr lang="en-CA" dirty="0"/>
          </a:p>
        </p:txBody>
      </p:sp>
      <p:sp>
        <p:nvSpPr>
          <p:cNvPr id="7" name="Text Placeholder 6">
            <a:extLst>
              <a:ext uri="{FF2B5EF4-FFF2-40B4-BE49-F238E27FC236}">
                <a16:creationId xmlns:a16="http://schemas.microsoft.com/office/drawing/2014/main" id="{10C3A4F4-9650-69BB-A30E-E5491198F423}"/>
              </a:ext>
            </a:extLst>
          </p:cNvPr>
          <p:cNvSpPr>
            <a:spLocks noGrp="1"/>
          </p:cNvSpPr>
          <p:nvPr>
            <p:ph type="body" sz="quarter" idx="11" hasCustomPrompt="1"/>
          </p:nvPr>
        </p:nvSpPr>
        <p:spPr>
          <a:xfrm>
            <a:off x="2176184" y="5547682"/>
            <a:ext cx="8099803" cy="571500"/>
          </a:xfrm>
        </p:spPr>
        <p:txBody>
          <a:bodyPr>
            <a:noAutofit/>
          </a:bodyPr>
          <a:lstStyle>
            <a:lvl1pPr marL="0" indent="0" algn="ctr">
              <a:buNone/>
              <a:defRPr sz="2400">
                <a:ln>
                  <a:noFill/>
                </a:ln>
                <a:solidFill>
                  <a:srgbClr val="00FFFF"/>
                </a:solidFill>
                <a:effectLst>
                  <a:glow rad="101600">
                    <a:schemeClr val="tx1">
                      <a:alpha val="60000"/>
                    </a:schemeClr>
                  </a:glow>
                  <a:outerShdw blurRad="38100" dist="38100" dir="2700000" algn="tl">
                    <a:srgbClr val="000000">
                      <a:alpha val="43137"/>
                    </a:srgbClr>
                  </a:outerShdw>
                </a:effectLst>
              </a:defRPr>
            </a:lvl1pPr>
            <a:lvl2pPr>
              <a:defRPr sz="3600"/>
            </a:lvl2pPr>
            <a:lvl3pPr>
              <a:defRPr sz="2800"/>
            </a:lvl3pPr>
            <a:lvl4pPr>
              <a:defRPr sz="2400"/>
            </a:lvl4pPr>
            <a:lvl5pPr>
              <a:defRPr sz="2400"/>
            </a:lvl5pPr>
          </a:lstStyle>
          <a:p>
            <a:pPr lvl="0"/>
            <a:r>
              <a:rPr lang="en-US" dirty="0"/>
              <a:t>…</a:t>
            </a:r>
            <a:endParaRPr lang="en-CA" dirty="0"/>
          </a:p>
        </p:txBody>
      </p:sp>
      <p:sp>
        <p:nvSpPr>
          <p:cNvPr id="4" name="TextBox 3">
            <a:extLst>
              <a:ext uri="{FF2B5EF4-FFF2-40B4-BE49-F238E27FC236}">
                <a16:creationId xmlns:a16="http://schemas.microsoft.com/office/drawing/2014/main" id="{69CD2558-4EF8-42F5-E0BB-943A82FE395E}"/>
              </a:ext>
            </a:extLst>
          </p:cNvPr>
          <p:cNvSpPr txBox="1"/>
          <p:nvPr userDrawn="1"/>
        </p:nvSpPr>
        <p:spPr>
          <a:xfrm>
            <a:off x="3579368" y="1491915"/>
            <a:ext cx="5293437" cy="315471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19900" b="1" dirty="0">
                <a:ln>
                  <a:solidFill>
                    <a:schemeClr val="tx1"/>
                  </a:solidFill>
                </a:ln>
                <a:solidFill>
                  <a:schemeClr val="bg1"/>
                </a:solidFill>
                <a:effectLst>
                  <a:glow rad="127000">
                    <a:srgbClr val="00FFFF"/>
                  </a:glow>
                </a:effectLst>
                <a:latin typeface="Mistral" panose="03090702030407020403" pitchFamily="66" charset="0"/>
              </a:rPr>
              <a:t>Demo!</a:t>
            </a:r>
            <a:endParaRPr lang="en-CA" sz="19900" b="1" dirty="0">
              <a:ln>
                <a:solidFill>
                  <a:schemeClr val="tx1"/>
                </a:solidFill>
              </a:ln>
              <a:solidFill>
                <a:schemeClr val="bg1"/>
              </a:solidFill>
              <a:effectLst>
                <a:glow rad="127000">
                  <a:srgbClr val="00FFFF"/>
                </a:glow>
              </a:effectLst>
              <a:latin typeface="Mistral" panose="03090702030407020403" pitchFamily="66" charset="0"/>
            </a:endParaRPr>
          </a:p>
        </p:txBody>
      </p:sp>
    </p:spTree>
    <p:extLst>
      <p:ext uri="{BB962C8B-B14F-4D97-AF65-F5344CB8AC3E}">
        <p14:creationId xmlns:p14="http://schemas.microsoft.com/office/powerpoint/2010/main" val="24584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mute="1">
                <p:cTn id="17" repeatCount="indefinite" fill="hold" display="0">
                  <p:stCondLst>
                    <p:cond delay="indefinite"/>
                  </p:stCondLst>
                </p:cTn>
                <p:tgtEl>
                  <p:spTgt spid="3"/>
                </p:tgtEl>
              </p:cMediaNode>
            </p:video>
          </p:childTnLst>
        </p:cTn>
      </p:par>
    </p:tnLst>
    <p:bldLst>
      <p:bldP spid="4" grpId="0"/>
      <p:bldP spid="4"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dirty="0">
                <a:ln>
                  <a:solidFill>
                    <a:schemeClr val="tx1"/>
                  </a:solidFill>
                </a:ln>
                <a:solidFill>
                  <a:schemeClr val="bg1"/>
                </a:solidFill>
                <a:effectLst>
                  <a:glow rad="127000">
                    <a:srgbClr val="FF00FF"/>
                  </a:glow>
                </a:effectLst>
                <a:latin typeface="Mistral" panose="03090702030407020403" pitchFamily="66" charset="0"/>
              </a:rPr>
              <a:t>Your Turn!</a:t>
            </a:r>
            <a:endParaRPr lang="en-CA" sz="9600" b="1" dirty="0">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17948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164765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a:solidFill>
            <a:srgbClr val="FF00F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21377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dirty="0">
                <a:ln>
                  <a:solidFill>
                    <a:schemeClr val="tx1"/>
                  </a:solidFill>
                </a:ln>
                <a:solidFill>
                  <a:schemeClr val="bg1"/>
                </a:solidFill>
                <a:effectLst>
                  <a:glow rad="127000">
                    <a:srgbClr val="FF00FF"/>
                  </a:glow>
                </a:effectLst>
                <a:latin typeface="Mistral" panose="03090702030407020403" pitchFamily="66" charset="0"/>
              </a:rPr>
              <a:t>Your Turn!</a:t>
            </a:r>
            <a:endParaRPr lang="en-CA" sz="9600" b="1" dirty="0">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353589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2025-09-18</a:t>
            </a:fld>
            <a:endParaRPr lang="en-CA"/>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CC"/>
            </a:gs>
            <a:gs pos="95000">
              <a:schemeClr val="tx1">
                <a:lumMod val="95000"/>
                <a:lumOff val="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 id="2147483661" r:id="rId5"/>
    <p:sldLayoutId id="2147483662" r:id="rId6"/>
    <p:sldLayoutId id="2147483663" r:id="rId7"/>
    <p:sldLayoutId id="2147483664" r:id="rId8"/>
    <p:sldLayoutId id="2147483653" r:id="rId9"/>
    <p:sldLayoutId id="2147483652" r:id="rId10"/>
    <p:sldLayoutId id="2147483651" r:id="rId11"/>
    <p:sldLayoutId id="2147483656" r:id="rId12"/>
    <p:sldLayoutId id="2147483657" r:id="rId13"/>
    <p:sldLayoutId id="2147483658" r:id="rId14"/>
    <p:sldLayoutId id="2147483659" r:id="rId15"/>
  </p:sldLayoutIdLst>
  <p:txStyles>
    <p:titleStyle>
      <a:lvl1pPr algn="ctr" defTabSz="914400" rtl="0" eaLnBrk="1" latinLnBrk="0" hangingPunct="1">
        <a:spcBef>
          <a:spcPct val="0"/>
        </a:spcBef>
        <a:buNone/>
        <a:defRPr sz="3200" b="1" i="0" kern="1200" cap="all" baseline="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97861-37F7-D897-0BD6-A6EEC5C190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9661DA-3B85-ED9B-D3DB-254EE83BB52B}"/>
              </a:ext>
            </a:extLst>
          </p:cNvPr>
          <p:cNvSpPr>
            <a:spLocks noGrp="1"/>
          </p:cNvSpPr>
          <p:nvPr>
            <p:ph type="title"/>
          </p:nvPr>
        </p:nvSpPr>
        <p:spPr/>
        <p:txBody>
          <a:bodyPr/>
          <a:lstStyle/>
          <a:p>
            <a:r>
              <a:rPr lang="en-US" dirty="0"/>
              <a:t>Week 3</a:t>
            </a:r>
            <a:endParaRPr lang="en-CA" dirty="0"/>
          </a:p>
        </p:txBody>
      </p:sp>
      <p:sp>
        <p:nvSpPr>
          <p:cNvPr id="4" name="Content Placeholder 3">
            <a:extLst>
              <a:ext uri="{FF2B5EF4-FFF2-40B4-BE49-F238E27FC236}">
                <a16:creationId xmlns:a16="http://schemas.microsoft.com/office/drawing/2014/main" id="{DBC96215-65CD-8C43-73A2-F39DE5B132C6}"/>
              </a:ext>
            </a:extLst>
          </p:cNvPr>
          <p:cNvSpPr>
            <a:spLocks noGrp="1"/>
          </p:cNvSpPr>
          <p:nvPr>
            <p:ph idx="1"/>
          </p:nvPr>
        </p:nvSpPr>
        <p:spPr>
          <a:xfrm>
            <a:off x="614987" y="1844824"/>
            <a:ext cx="10972800" cy="2188837"/>
          </a:xfrm>
        </p:spPr>
        <p:txBody>
          <a:bodyPr/>
          <a:lstStyle/>
          <a:p>
            <a:pPr marL="0" indent="0" algn="ctr">
              <a:buNone/>
            </a:pPr>
            <a:r>
              <a:rPr lang="en-US" sz="4800" dirty="0"/>
              <a:t>A tiny peek at CSS</a:t>
            </a:r>
          </a:p>
          <a:p>
            <a:pPr marL="0" indent="0" algn="ctr">
              <a:buNone/>
            </a:pPr>
            <a:r>
              <a:rPr lang="en-US" sz="4800" dirty="0"/>
              <a:t>Accessibility on the web</a:t>
            </a:r>
          </a:p>
        </p:txBody>
      </p:sp>
    </p:spTree>
    <p:extLst>
      <p:ext uri="{BB962C8B-B14F-4D97-AF65-F5344CB8AC3E}">
        <p14:creationId xmlns:p14="http://schemas.microsoft.com/office/powerpoint/2010/main" val="2298813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18735-6629-5296-B915-400973152077}"/>
              </a:ext>
            </a:extLst>
          </p:cNvPr>
          <p:cNvSpPr>
            <a:spLocks noGrp="1"/>
          </p:cNvSpPr>
          <p:nvPr>
            <p:ph type="title"/>
          </p:nvPr>
        </p:nvSpPr>
        <p:spPr/>
        <p:txBody>
          <a:bodyPr/>
          <a:lstStyle/>
          <a:p>
            <a:r>
              <a:rPr lang="en-US" dirty="0"/>
              <a:t>Absolute vs relative addressing</a:t>
            </a:r>
            <a:endParaRPr lang="en-CA" dirty="0"/>
          </a:p>
        </p:txBody>
      </p:sp>
      <p:sp>
        <p:nvSpPr>
          <p:cNvPr id="2" name="Content Placeholder 1">
            <a:extLst>
              <a:ext uri="{FF2B5EF4-FFF2-40B4-BE49-F238E27FC236}">
                <a16:creationId xmlns:a16="http://schemas.microsoft.com/office/drawing/2014/main" id="{934422B2-B99A-FDD7-684C-74D942D0100C}"/>
              </a:ext>
            </a:extLst>
          </p:cNvPr>
          <p:cNvSpPr>
            <a:spLocks noGrp="1"/>
          </p:cNvSpPr>
          <p:nvPr>
            <p:ph sz="half" idx="1"/>
          </p:nvPr>
        </p:nvSpPr>
        <p:spPr>
          <a:xfrm>
            <a:off x="596819" y="1340768"/>
            <a:ext cx="5384800" cy="4525963"/>
          </a:xfrm>
        </p:spPr>
        <p:txBody>
          <a:bodyPr/>
          <a:lstStyle/>
          <a:p>
            <a:pPr marL="0" indent="0" algn="ctr">
              <a:buNone/>
            </a:pPr>
            <a:r>
              <a:rPr lang="en-US" dirty="0">
                <a:effectLst>
                  <a:glow rad="101600">
                    <a:srgbClr val="FF00FF">
                      <a:alpha val="60000"/>
                    </a:srgbClr>
                  </a:glow>
                  <a:outerShdw blurRad="38100" dist="38100" dir="2700000" algn="tl">
                    <a:srgbClr val="000000">
                      <a:alpha val="43137"/>
                    </a:srgbClr>
                  </a:outerShdw>
                </a:effectLst>
              </a:rPr>
              <a:t>Absolute</a:t>
            </a:r>
          </a:p>
          <a:p>
            <a:r>
              <a:rPr lang="en-US" dirty="0"/>
              <a:t>Provides full  path to the resource, starting from the root</a:t>
            </a:r>
          </a:p>
          <a:p>
            <a:r>
              <a:rPr lang="en-US" dirty="0"/>
              <a:t>Works anywhere because it is globally referenced (starts at the root)</a:t>
            </a:r>
          </a:p>
          <a:p>
            <a:r>
              <a:rPr lang="en-US" dirty="0"/>
              <a:t>Not affected by what folder your file is currently in </a:t>
            </a:r>
          </a:p>
          <a:p>
            <a:r>
              <a:rPr lang="en-CA" dirty="0"/>
              <a:t>Includes protocol</a:t>
            </a:r>
          </a:p>
        </p:txBody>
      </p:sp>
      <p:sp>
        <p:nvSpPr>
          <p:cNvPr id="3" name="Content Placeholder 2">
            <a:extLst>
              <a:ext uri="{FF2B5EF4-FFF2-40B4-BE49-F238E27FC236}">
                <a16:creationId xmlns:a16="http://schemas.microsoft.com/office/drawing/2014/main" id="{1A3447CC-F44A-CD11-D439-2C63304F681B}"/>
              </a:ext>
            </a:extLst>
          </p:cNvPr>
          <p:cNvSpPr>
            <a:spLocks noGrp="1"/>
          </p:cNvSpPr>
          <p:nvPr>
            <p:ph sz="half" idx="2"/>
          </p:nvPr>
        </p:nvSpPr>
        <p:spPr>
          <a:xfrm>
            <a:off x="6085919" y="1379204"/>
            <a:ext cx="5384800" cy="4525963"/>
          </a:xfrm>
        </p:spPr>
        <p:txBody>
          <a:bodyPr/>
          <a:lstStyle/>
          <a:p>
            <a:pPr marL="0" indent="0" algn="ctr">
              <a:buNone/>
            </a:pPr>
            <a:r>
              <a:rPr lang="en-US" dirty="0">
                <a:effectLst>
                  <a:glow rad="101600">
                    <a:srgbClr val="00FFFF">
                      <a:alpha val="60000"/>
                    </a:srgbClr>
                  </a:glow>
                  <a:outerShdw blurRad="38100" dist="38100" dir="2700000" algn="tl">
                    <a:srgbClr val="000000">
                      <a:alpha val="43137"/>
                    </a:srgbClr>
                  </a:outerShdw>
                </a:effectLst>
              </a:rPr>
              <a:t>Relative</a:t>
            </a:r>
          </a:p>
          <a:p>
            <a:r>
              <a:rPr lang="en-CA" dirty="0"/>
              <a:t>Points to a file relative to the current document’s location</a:t>
            </a:r>
          </a:p>
          <a:p>
            <a:r>
              <a:rPr lang="en-CA" dirty="0"/>
              <a:t>Same folder</a:t>
            </a:r>
          </a:p>
          <a:p>
            <a:pPr lvl="1"/>
            <a:r>
              <a:rPr lang="en-CA" dirty="0"/>
              <a:t>about.html</a:t>
            </a:r>
          </a:p>
          <a:p>
            <a:r>
              <a:rPr lang="en-CA" dirty="0"/>
              <a:t>Subfolder  </a:t>
            </a:r>
          </a:p>
          <a:p>
            <a:pPr lvl="1"/>
            <a:r>
              <a:rPr lang="en-CA" dirty="0"/>
              <a:t>folder/about.html</a:t>
            </a:r>
          </a:p>
          <a:p>
            <a:r>
              <a:rPr lang="en-CA" dirty="0"/>
              <a:t>Parent folder</a:t>
            </a:r>
          </a:p>
          <a:p>
            <a:pPr lvl="1"/>
            <a:r>
              <a:rPr lang="en-CA" dirty="0"/>
              <a:t>../about.html</a:t>
            </a:r>
          </a:p>
          <a:p>
            <a:endParaRPr lang="en-CA" dirty="0"/>
          </a:p>
        </p:txBody>
      </p:sp>
      <p:pic>
        <p:nvPicPr>
          <p:cNvPr id="7" name="Picture 6">
            <a:extLst>
              <a:ext uri="{FF2B5EF4-FFF2-40B4-BE49-F238E27FC236}">
                <a16:creationId xmlns:a16="http://schemas.microsoft.com/office/drawing/2014/main" id="{C60AE116-CD4C-A3DE-3128-F0CC994A253A}"/>
              </a:ext>
            </a:extLst>
          </p:cNvPr>
          <p:cNvPicPr>
            <a:picLocks noChangeAspect="1"/>
          </p:cNvPicPr>
          <p:nvPr/>
        </p:nvPicPr>
        <p:blipFill>
          <a:blip r:embed="rId2"/>
          <a:srcRect l="4120" t="23671" r="50848" b="57969"/>
          <a:stretch>
            <a:fillRect/>
          </a:stretch>
        </p:blipFill>
        <p:spPr>
          <a:xfrm>
            <a:off x="8472264" y="3089903"/>
            <a:ext cx="3377262" cy="1143000"/>
          </a:xfrm>
          <a:prstGeom prst="rect">
            <a:avLst/>
          </a:prstGeom>
        </p:spPr>
      </p:pic>
      <p:pic>
        <p:nvPicPr>
          <p:cNvPr id="9" name="Picture 8">
            <a:extLst>
              <a:ext uri="{FF2B5EF4-FFF2-40B4-BE49-F238E27FC236}">
                <a16:creationId xmlns:a16="http://schemas.microsoft.com/office/drawing/2014/main" id="{D2E47CCA-0B28-6D3B-E687-4468F8876041}"/>
              </a:ext>
            </a:extLst>
          </p:cNvPr>
          <p:cNvPicPr>
            <a:picLocks noChangeAspect="1"/>
          </p:cNvPicPr>
          <p:nvPr/>
        </p:nvPicPr>
        <p:blipFill>
          <a:blip r:embed="rId3"/>
          <a:stretch>
            <a:fillRect/>
          </a:stretch>
        </p:blipFill>
        <p:spPr>
          <a:xfrm>
            <a:off x="1271464" y="5733256"/>
            <a:ext cx="4293269" cy="614865"/>
          </a:xfrm>
          <a:prstGeom prst="rect">
            <a:avLst/>
          </a:prstGeom>
        </p:spPr>
      </p:pic>
    </p:spTree>
    <p:extLst>
      <p:ext uri="{BB962C8B-B14F-4D97-AF65-F5344CB8AC3E}">
        <p14:creationId xmlns:p14="http://schemas.microsoft.com/office/powerpoint/2010/main" val="151131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5E55CE-96B8-CF78-A2B1-33D29DCE521F}"/>
              </a:ext>
            </a:extLst>
          </p:cNvPr>
          <p:cNvSpPr>
            <a:spLocks noGrp="1"/>
          </p:cNvSpPr>
          <p:nvPr>
            <p:ph type="title"/>
          </p:nvPr>
        </p:nvSpPr>
        <p:spPr/>
        <p:txBody>
          <a:bodyPr/>
          <a:lstStyle/>
          <a:p>
            <a:r>
              <a:rPr lang="en-US" dirty="0"/>
              <a:t>yourturn1</a:t>
            </a:r>
            <a:endParaRPr lang="en-CA" dirty="0"/>
          </a:p>
        </p:txBody>
      </p:sp>
    </p:spTree>
    <p:extLst>
      <p:ext uri="{BB962C8B-B14F-4D97-AF65-F5344CB8AC3E}">
        <p14:creationId xmlns:p14="http://schemas.microsoft.com/office/powerpoint/2010/main" val="2005462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010A6-1F2C-0A4C-37D1-B6C77D783A2E}"/>
              </a:ext>
            </a:extLst>
          </p:cNvPr>
          <p:cNvSpPr>
            <a:spLocks noGrp="1"/>
          </p:cNvSpPr>
          <p:nvPr>
            <p:ph type="title"/>
          </p:nvPr>
        </p:nvSpPr>
        <p:spPr/>
        <p:txBody>
          <a:bodyPr/>
          <a:lstStyle/>
          <a:p>
            <a:r>
              <a:rPr lang="en-US" dirty="0"/>
              <a:t>We want our site as accessible as possible!</a:t>
            </a:r>
            <a:endParaRPr lang="en-CA" dirty="0"/>
          </a:p>
        </p:txBody>
      </p:sp>
      <p:sp>
        <p:nvSpPr>
          <p:cNvPr id="3" name="Content Placeholder 2">
            <a:extLst>
              <a:ext uri="{FF2B5EF4-FFF2-40B4-BE49-F238E27FC236}">
                <a16:creationId xmlns:a16="http://schemas.microsoft.com/office/drawing/2014/main" id="{5E54CA4A-90CF-5E36-5C43-06930CCEE87A}"/>
              </a:ext>
            </a:extLst>
          </p:cNvPr>
          <p:cNvSpPr>
            <a:spLocks noGrp="1"/>
          </p:cNvSpPr>
          <p:nvPr>
            <p:ph idx="1"/>
          </p:nvPr>
        </p:nvSpPr>
        <p:spPr>
          <a:xfrm>
            <a:off x="609600" y="1556792"/>
            <a:ext cx="10972800" cy="4525963"/>
          </a:xfrm>
        </p:spPr>
        <p:txBody>
          <a:bodyPr/>
          <a:lstStyle/>
          <a:p>
            <a:r>
              <a:rPr lang="en-US" dirty="0"/>
              <a:t>What kind of devices might people be using to access your site?</a:t>
            </a:r>
          </a:p>
          <a:p>
            <a:pPr lvl="1"/>
            <a:r>
              <a:rPr lang="en-US" dirty="0"/>
              <a:t>PC with modern browser</a:t>
            </a:r>
          </a:p>
          <a:p>
            <a:pPr lvl="1"/>
            <a:r>
              <a:rPr lang="en-US" dirty="0"/>
              <a:t>PC with outdate browser</a:t>
            </a:r>
          </a:p>
          <a:p>
            <a:pPr lvl="1"/>
            <a:r>
              <a:rPr lang="en-US" dirty="0"/>
              <a:t>Tablet</a:t>
            </a:r>
          </a:p>
          <a:p>
            <a:pPr lvl="1"/>
            <a:r>
              <a:rPr lang="en-US" dirty="0"/>
              <a:t>Kiosk</a:t>
            </a:r>
          </a:p>
          <a:p>
            <a:pPr lvl="1"/>
            <a:r>
              <a:rPr lang="en-US" dirty="0"/>
              <a:t>Smartphone </a:t>
            </a:r>
          </a:p>
          <a:p>
            <a:pPr lvl="1"/>
            <a:r>
              <a:rPr lang="en-US" dirty="0"/>
              <a:t>Watch</a:t>
            </a:r>
          </a:p>
          <a:p>
            <a:pPr lvl="1"/>
            <a:r>
              <a:rPr lang="en-US" dirty="0"/>
              <a:t>AI agent</a:t>
            </a:r>
          </a:p>
          <a:p>
            <a:pPr lvl="1"/>
            <a:r>
              <a:rPr lang="en-US" dirty="0"/>
              <a:t>Stuff we haven’t even dreamt of yet</a:t>
            </a:r>
            <a:endParaRPr lang="en-CA" dirty="0"/>
          </a:p>
        </p:txBody>
      </p:sp>
    </p:spTree>
    <p:extLst>
      <p:ext uri="{BB962C8B-B14F-4D97-AF65-F5344CB8AC3E}">
        <p14:creationId xmlns:p14="http://schemas.microsoft.com/office/powerpoint/2010/main" val="33073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1824A0-E172-1908-EEBB-DEF160969B4E}"/>
              </a:ext>
            </a:extLst>
          </p:cNvPr>
          <p:cNvSpPr>
            <a:spLocks noGrp="1"/>
          </p:cNvSpPr>
          <p:nvPr>
            <p:ph type="title"/>
          </p:nvPr>
        </p:nvSpPr>
        <p:spPr/>
        <p:txBody>
          <a:bodyPr/>
          <a:lstStyle/>
          <a:p>
            <a:r>
              <a:rPr lang="en-US" dirty="0"/>
              <a:t>Learn about progressive enhancement</a:t>
            </a:r>
            <a:br>
              <a:rPr lang="en-US" dirty="0"/>
            </a:br>
            <a:r>
              <a:rPr lang="en-US" dirty="0"/>
              <a:t> </a:t>
            </a:r>
            <a:endParaRPr lang="en-CA" dirty="0"/>
          </a:p>
        </p:txBody>
      </p:sp>
      <p:sp>
        <p:nvSpPr>
          <p:cNvPr id="5" name="TextBox 4">
            <a:extLst>
              <a:ext uri="{FF2B5EF4-FFF2-40B4-BE49-F238E27FC236}">
                <a16:creationId xmlns:a16="http://schemas.microsoft.com/office/drawing/2014/main" id="{311A3688-9D77-A10A-8115-2EEB018B784C}"/>
              </a:ext>
            </a:extLst>
          </p:cNvPr>
          <p:cNvSpPr txBox="1"/>
          <p:nvPr/>
        </p:nvSpPr>
        <p:spPr>
          <a:xfrm>
            <a:off x="4806679" y="4437112"/>
            <a:ext cx="2196840"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How did you do this?</a:t>
            </a:r>
            <a:endParaRPr lang="en-CA" b="1" dirty="0"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835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0213-3532-F5A1-52C4-035BF508E46E}"/>
              </a:ext>
            </a:extLst>
          </p:cNvPr>
          <p:cNvSpPr>
            <a:spLocks noGrp="1"/>
          </p:cNvSpPr>
          <p:nvPr>
            <p:ph type="title"/>
          </p:nvPr>
        </p:nvSpPr>
        <p:spPr/>
        <p:txBody>
          <a:bodyPr/>
          <a:lstStyle/>
          <a:p>
            <a:r>
              <a:rPr lang="en-US" dirty="0"/>
              <a:t>Progressive Enhancement</a:t>
            </a:r>
            <a:endParaRPr lang="en-CA" dirty="0"/>
          </a:p>
        </p:txBody>
      </p:sp>
      <p:sp>
        <p:nvSpPr>
          <p:cNvPr id="3" name="Content Placeholder 2">
            <a:extLst>
              <a:ext uri="{FF2B5EF4-FFF2-40B4-BE49-F238E27FC236}">
                <a16:creationId xmlns:a16="http://schemas.microsoft.com/office/drawing/2014/main" id="{C098CBC6-16A8-EA16-7610-8C0067651679}"/>
              </a:ext>
            </a:extLst>
          </p:cNvPr>
          <p:cNvSpPr>
            <a:spLocks noGrp="1"/>
          </p:cNvSpPr>
          <p:nvPr>
            <p:ph idx="1"/>
          </p:nvPr>
        </p:nvSpPr>
        <p:spPr>
          <a:xfrm>
            <a:off x="609600" y="1340769"/>
            <a:ext cx="10972800" cy="4785398"/>
          </a:xfrm>
        </p:spPr>
        <p:txBody>
          <a:bodyPr/>
          <a:lstStyle/>
          <a:p>
            <a:r>
              <a:rPr lang="en-US" dirty="0"/>
              <a:t>A site may be visited by a wide variety of clients:</a:t>
            </a:r>
          </a:p>
          <a:p>
            <a:pPr lvl="1"/>
            <a:r>
              <a:rPr lang="en-US" dirty="0"/>
              <a:t>New Web browser on a big monitor</a:t>
            </a:r>
          </a:p>
          <a:p>
            <a:pPr lvl="1"/>
            <a:r>
              <a:rPr lang="en-US" dirty="0"/>
              <a:t>Old web browser that doesn’t support some technologies</a:t>
            </a:r>
          </a:p>
          <a:p>
            <a:pPr lvl="1"/>
            <a:r>
              <a:rPr lang="en-US" dirty="0"/>
              <a:t>Small monitor</a:t>
            </a:r>
          </a:p>
          <a:p>
            <a:pPr lvl="1"/>
            <a:r>
              <a:rPr lang="en-US" dirty="0"/>
              <a:t>Tablet</a:t>
            </a:r>
          </a:p>
          <a:p>
            <a:pPr lvl="1"/>
            <a:r>
              <a:rPr lang="en-US" dirty="0"/>
              <a:t>Phone</a:t>
            </a:r>
          </a:p>
          <a:p>
            <a:pPr lvl="1"/>
            <a:r>
              <a:rPr lang="en-US" dirty="0"/>
              <a:t>Screen reader</a:t>
            </a:r>
          </a:p>
          <a:p>
            <a:pPr lvl="1"/>
            <a:r>
              <a:rPr lang="en-US" dirty="0"/>
              <a:t>Alexa/Google Home</a:t>
            </a:r>
          </a:p>
          <a:p>
            <a:pPr lvl="1"/>
            <a:r>
              <a:rPr lang="en-US" dirty="0"/>
              <a:t>AI agent</a:t>
            </a:r>
          </a:p>
          <a:p>
            <a:pPr lvl="1"/>
            <a:r>
              <a:rPr lang="en-US" dirty="0"/>
              <a:t>Search Engine</a:t>
            </a:r>
            <a:endParaRPr lang="en-CA" dirty="0"/>
          </a:p>
        </p:txBody>
      </p:sp>
    </p:spTree>
    <p:extLst>
      <p:ext uri="{BB962C8B-B14F-4D97-AF65-F5344CB8AC3E}">
        <p14:creationId xmlns:p14="http://schemas.microsoft.com/office/powerpoint/2010/main" val="364860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8AFD-F41E-5200-6BE0-A8CDD76A5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57F64-CF27-30DE-EE11-5BD1AB8A9131}"/>
              </a:ext>
            </a:extLst>
          </p:cNvPr>
          <p:cNvSpPr>
            <a:spLocks noGrp="1"/>
          </p:cNvSpPr>
          <p:nvPr>
            <p:ph type="title"/>
          </p:nvPr>
        </p:nvSpPr>
        <p:spPr/>
        <p:txBody>
          <a:bodyPr/>
          <a:lstStyle/>
          <a:p>
            <a:r>
              <a:rPr lang="en-US" dirty="0"/>
              <a:t>Progressive Enhancement</a:t>
            </a:r>
            <a:endParaRPr lang="en-CA" dirty="0"/>
          </a:p>
        </p:txBody>
      </p:sp>
      <p:sp>
        <p:nvSpPr>
          <p:cNvPr id="3" name="Content Placeholder 2">
            <a:extLst>
              <a:ext uri="{FF2B5EF4-FFF2-40B4-BE49-F238E27FC236}">
                <a16:creationId xmlns:a16="http://schemas.microsoft.com/office/drawing/2014/main" id="{5F95AEBC-FE40-D462-A231-C52DDEA35E39}"/>
              </a:ext>
            </a:extLst>
          </p:cNvPr>
          <p:cNvSpPr>
            <a:spLocks noGrp="1"/>
          </p:cNvSpPr>
          <p:nvPr>
            <p:ph idx="1"/>
          </p:nvPr>
        </p:nvSpPr>
        <p:spPr>
          <a:xfrm>
            <a:off x="609600" y="1340769"/>
            <a:ext cx="10972800" cy="4785398"/>
          </a:xfrm>
        </p:spPr>
        <p:txBody>
          <a:bodyPr/>
          <a:lstStyle/>
          <a:p>
            <a:r>
              <a:rPr lang="en-US" dirty="0"/>
              <a:t>Our site should provide basic functionality that can be used by all devices first.</a:t>
            </a:r>
          </a:p>
          <a:p>
            <a:r>
              <a:rPr lang="en-US" dirty="0"/>
              <a:t>Next, we can layer on additional enhancements with </a:t>
            </a:r>
            <a:r>
              <a:rPr lang="en-US" dirty="0" err="1"/>
              <a:t>css</a:t>
            </a:r>
            <a:r>
              <a:rPr lang="en-US" dirty="0"/>
              <a:t>/</a:t>
            </a:r>
            <a:r>
              <a:rPr lang="en-US" dirty="0" err="1"/>
              <a:t>javascript</a:t>
            </a:r>
            <a:r>
              <a:rPr lang="en-US" dirty="0"/>
              <a:t>/services/advanced features</a:t>
            </a:r>
          </a:p>
          <a:p>
            <a:r>
              <a:rPr lang="en-US" dirty="0"/>
              <a:t>Doing this ensures that all devices can make use of our site.</a:t>
            </a:r>
            <a:endParaRPr lang="en-CA" dirty="0"/>
          </a:p>
        </p:txBody>
      </p:sp>
    </p:spTree>
    <p:extLst>
      <p:ext uri="{BB962C8B-B14F-4D97-AF65-F5344CB8AC3E}">
        <p14:creationId xmlns:p14="http://schemas.microsoft.com/office/powerpoint/2010/main" val="3031705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52A31B-B139-C83F-3E53-517F02F10C07}"/>
              </a:ext>
            </a:extLst>
          </p:cNvPr>
          <p:cNvSpPr>
            <a:spLocks noGrp="1"/>
          </p:cNvSpPr>
          <p:nvPr>
            <p:ph type="title"/>
          </p:nvPr>
        </p:nvSpPr>
        <p:spPr/>
        <p:txBody>
          <a:bodyPr/>
          <a:lstStyle/>
          <a:p>
            <a:r>
              <a:rPr lang="en-US" dirty="0"/>
              <a:t>Accessibility</a:t>
            </a:r>
            <a:endParaRPr lang="en-CA" dirty="0"/>
          </a:p>
        </p:txBody>
      </p:sp>
      <p:sp>
        <p:nvSpPr>
          <p:cNvPr id="4" name="Content Placeholder 3">
            <a:extLst>
              <a:ext uri="{FF2B5EF4-FFF2-40B4-BE49-F238E27FC236}">
                <a16:creationId xmlns:a16="http://schemas.microsoft.com/office/drawing/2014/main" id="{528A63A2-F805-2366-BD7B-3A35B54115A7}"/>
              </a:ext>
            </a:extLst>
          </p:cNvPr>
          <p:cNvSpPr>
            <a:spLocks noGrp="1"/>
          </p:cNvSpPr>
          <p:nvPr>
            <p:ph idx="1"/>
          </p:nvPr>
        </p:nvSpPr>
        <p:spPr/>
        <p:txBody>
          <a:bodyPr/>
          <a:lstStyle/>
          <a:p>
            <a:r>
              <a:rPr lang="en-US" dirty="0"/>
              <a:t>Accessibility on the web</a:t>
            </a:r>
          </a:p>
          <a:p>
            <a:pPr lvl="1"/>
            <a:r>
              <a:rPr lang="en-US" dirty="0"/>
              <a:t>People that visit your site will have differing abilities</a:t>
            </a:r>
          </a:p>
          <a:p>
            <a:pPr lvl="1"/>
            <a:r>
              <a:rPr lang="en-US" dirty="0"/>
              <a:t>People that visit your site will have different devices</a:t>
            </a:r>
          </a:p>
          <a:p>
            <a:pPr lvl="1"/>
            <a:r>
              <a:rPr lang="en-US" dirty="0"/>
              <a:t>Sometimes it isn’t people visiting your site</a:t>
            </a:r>
          </a:p>
          <a:p>
            <a:pPr lvl="2"/>
            <a:r>
              <a:rPr lang="en-US" dirty="0"/>
              <a:t>Search engines</a:t>
            </a:r>
          </a:p>
          <a:p>
            <a:pPr lvl="2"/>
            <a:r>
              <a:rPr lang="en-US" dirty="0"/>
              <a:t>Web crawlers</a:t>
            </a:r>
          </a:p>
          <a:p>
            <a:pPr lvl="2"/>
            <a:r>
              <a:rPr lang="en-US" dirty="0"/>
              <a:t>Etc.</a:t>
            </a:r>
          </a:p>
          <a:p>
            <a:pPr lvl="1"/>
            <a:r>
              <a:rPr lang="en-US" dirty="0"/>
              <a:t>Soon, it could be AI visiting your site to do things</a:t>
            </a:r>
            <a:endParaRPr lang="en-CA" dirty="0"/>
          </a:p>
        </p:txBody>
      </p:sp>
    </p:spTree>
    <p:extLst>
      <p:ext uri="{BB962C8B-B14F-4D97-AF65-F5344CB8AC3E}">
        <p14:creationId xmlns:p14="http://schemas.microsoft.com/office/powerpoint/2010/main" val="276332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4D53A-F7C7-0B0C-5690-BDFA58631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DFB26A-22AE-C0F8-D6B1-F7E9ADFCA812}"/>
              </a:ext>
            </a:extLst>
          </p:cNvPr>
          <p:cNvSpPr>
            <a:spLocks noGrp="1"/>
          </p:cNvSpPr>
          <p:nvPr>
            <p:ph type="title"/>
          </p:nvPr>
        </p:nvSpPr>
        <p:spPr/>
        <p:txBody>
          <a:bodyPr/>
          <a:lstStyle/>
          <a:p>
            <a:r>
              <a:rPr lang="en-US" dirty="0"/>
              <a:t>We want our site as accessible AND inclusive as possible!</a:t>
            </a:r>
            <a:endParaRPr lang="en-CA" dirty="0"/>
          </a:p>
        </p:txBody>
      </p:sp>
      <p:sp>
        <p:nvSpPr>
          <p:cNvPr id="3" name="Content Placeholder 2">
            <a:extLst>
              <a:ext uri="{FF2B5EF4-FFF2-40B4-BE49-F238E27FC236}">
                <a16:creationId xmlns:a16="http://schemas.microsoft.com/office/drawing/2014/main" id="{0BE8252D-7A3F-AAE5-2D7B-069C01F92CDA}"/>
              </a:ext>
            </a:extLst>
          </p:cNvPr>
          <p:cNvSpPr>
            <a:spLocks noGrp="1"/>
          </p:cNvSpPr>
          <p:nvPr>
            <p:ph idx="1"/>
          </p:nvPr>
        </p:nvSpPr>
        <p:spPr/>
        <p:txBody>
          <a:bodyPr/>
          <a:lstStyle/>
          <a:p>
            <a:r>
              <a:rPr lang="en-US" dirty="0"/>
              <a:t>What kinds of obstacles could people have when visiting your site?</a:t>
            </a:r>
          </a:p>
          <a:p>
            <a:pPr lvl="1"/>
            <a:r>
              <a:rPr lang="en-US" dirty="0"/>
              <a:t>Visual</a:t>
            </a:r>
          </a:p>
          <a:p>
            <a:pPr lvl="1"/>
            <a:r>
              <a:rPr lang="en-US" dirty="0"/>
              <a:t>Auditory</a:t>
            </a:r>
          </a:p>
          <a:p>
            <a:pPr lvl="1"/>
            <a:r>
              <a:rPr lang="en-US" dirty="0"/>
              <a:t>Motor </a:t>
            </a:r>
          </a:p>
          <a:p>
            <a:pPr lvl="1"/>
            <a:r>
              <a:rPr lang="en-US" dirty="0"/>
              <a:t>Cognitive</a:t>
            </a:r>
          </a:p>
          <a:p>
            <a:pPr lvl="1"/>
            <a:r>
              <a:rPr lang="en-US" dirty="0"/>
              <a:t>(Device) </a:t>
            </a:r>
            <a:endParaRPr lang="en-CA" dirty="0"/>
          </a:p>
        </p:txBody>
      </p:sp>
      <p:sp>
        <p:nvSpPr>
          <p:cNvPr id="4" name="TextBox 3">
            <a:extLst>
              <a:ext uri="{FF2B5EF4-FFF2-40B4-BE49-F238E27FC236}">
                <a16:creationId xmlns:a16="http://schemas.microsoft.com/office/drawing/2014/main" id="{27BE4A48-FC7A-2139-85AA-82EBC2EE1A4E}"/>
              </a:ext>
            </a:extLst>
          </p:cNvPr>
          <p:cNvSpPr txBox="1"/>
          <p:nvPr/>
        </p:nvSpPr>
        <p:spPr>
          <a:xfrm rot="19960164">
            <a:off x="5087888" y="3789040"/>
            <a:ext cx="5098019"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It’s not just the right thing to do, it is often the law!</a:t>
            </a:r>
            <a:endParaRPr lang="en-CA" b="1" dirty="0"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113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6BAD4-2C9A-1B3A-F1F4-DA1BDB63C5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ABE898-48A2-E453-6E8F-FE8121AF0A3B}"/>
              </a:ext>
            </a:extLst>
          </p:cNvPr>
          <p:cNvSpPr>
            <a:spLocks noGrp="1"/>
          </p:cNvSpPr>
          <p:nvPr>
            <p:ph type="title"/>
          </p:nvPr>
        </p:nvSpPr>
        <p:spPr>
          <a:xfrm>
            <a:off x="407368" y="3717032"/>
            <a:ext cx="10972800" cy="571500"/>
          </a:xfrm>
        </p:spPr>
        <p:txBody>
          <a:bodyPr/>
          <a:lstStyle/>
          <a:p>
            <a:r>
              <a:rPr lang="en-US" dirty="0"/>
              <a:t>Learn about accessible web design</a:t>
            </a:r>
            <a:br>
              <a:rPr lang="en-US" dirty="0"/>
            </a:br>
            <a:br>
              <a:rPr lang="en-US" dirty="0"/>
            </a:br>
            <a:r>
              <a:rPr lang="en-US" dirty="0"/>
              <a:t>How can we make our web content accessible</a:t>
            </a:r>
            <a:br>
              <a:rPr lang="en-US" dirty="0"/>
            </a:br>
            <a:r>
              <a:rPr lang="en-US" dirty="0"/>
              <a:t> </a:t>
            </a:r>
            <a:endParaRPr lang="en-CA" dirty="0"/>
          </a:p>
        </p:txBody>
      </p:sp>
    </p:spTree>
    <p:extLst>
      <p:ext uri="{BB962C8B-B14F-4D97-AF65-F5344CB8AC3E}">
        <p14:creationId xmlns:p14="http://schemas.microsoft.com/office/powerpoint/2010/main" val="3463219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80037B-7F25-A0B1-5EFE-58873A86929C}"/>
              </a:ext>
            </a:extLst>
          </p:cNvPr>
          <p:cNvSpPr>
            <a:spLocks noGrp="1"/>
          </p:cNvSpPr>
          <p:nvPr>
            <p:ph type="title"/>
          </p:nvPr>
        </p:nvSpPr>
        <p:spPr/>
        <p:txBody>
          <a:bodyPr/>
          <a:lstStyle/>
          <a:p>
            <a:r>
              <a:rPr lang="en-US" dirty="0"/>
              <a:t>Accessible Web Design</a:t>
            </a:r>
            <a:endParaRPr lang="en-CA" dirty="0"/>
          </a:p>
        </p:txBody>
      </p:sp>
      <p:sp>
        <p:nvSpPr>
          <p:cNvPr id="4" name="Content Placeholder 3">
            <a:extLst>
              <a:ext uri="{FF2B5EF4-FFF2-40B4-BE49-F238E27FC236}">
                <a16:creationId xmlns:a16="http://schemas.microsoft.com/office/drawing/2014/main" id="{E8357D7A-60A0-DEE6-1146-D6CF81474487}"/>
              </a:ext>
            </a:extLst>
          </p:cNvPr>
          <p:cNvSpPr>
            <a:spLocks noGrp="1"/>
          </p:cNvSpPr>
          <p:nvPr>
            <p:ph idx="1"/>
          </p:nvPr>
        </p:nvSpPr>
        <p:spPr/>
        <p:txBody>
          <a:bodyPr/>
          <a:lstStyle/>
          <a:p>
            <a:r>
              <a:rPr lang="en-US" dirty="0"/>
              <a:t>So, if progressive enhancement allows our web content to be accessible to as many devices as possible, Accessible Web Design is about creating web content that is usable by as many </a:t>
            </a:r>
            <a:r>
              <a:rPr lang="en-US" i="1" dirty="0">
                <a:effectLst>
                  <a:glow rad="101600">
                    <a:srgbClr val="FF00FF">
                      <a:alpha val="60000"/>
                    </a:srgbClr>
                  </a:glow>
                  <a:outerShdw blurRad="38100" dist="38100" dir="2700000" algn="tl">
                    <a:srgbClr val="000000">
                      <a:alpha val="43137"/>
                    </a:srgbClr>
                  </a:outerShdw>
                </a:effectLst>
              </a:rPr>
              <a:t>people</a:t>
            </a:r>
            <a:r>
              <a:rPr lang="en-US" dirty="0"/>
              <a:t> as possible.</a:t>
            </a:r>
          </a:p>
          <a:p>
            <a:endParaRPr lang="en-CA" dirty="0"/>
          </a:p>
        </p:txBody>
      </p:sp>
    </p:spTree>
    <p:extLst>
      <p:ext uri="{BB962C8B-B14F-4D97-AF65-F5344CB8AC3E}">
        <p14:creationId xmlns:p14="http://schemas.microsoft.com/office/powerpoint/2010/main" val="1379449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891F-BBEA-8C48-09C1-0BE6A91816DA}"/>
              </a:ext>
            </a:extLst>
          </p:cNvPr>
          <p:cNvSpPr>
            <a:spLocks noGrp="1"/>
          </p:cNvSpPr>
          <p:nvPr>
            <p:ph type="title"/>
          </p:nvPr>
        </p:nvSpPr>
        <p:spPr/>
        <p:txBody>
          <a:bodyPr/>
          <a:lstStyle/>
          <a:p>
            <a:r>
              <a:rPr lang="en-US" dirty="0"/>
              <a:t>Tell me something you learned last week?</a:t>
            </a:r>
            <a:endParaRPr lang="en-CA" dirty="0"/>
          </a:p>
        </p:txBody>
      </p:sp>
      <p:sp>
        <p:nvSpPr>
          <p:cNvPr id="3" name="Content Placeholder 2">
            <a:extLst>
              <a:ext uri="{FF2B5EF4-FFF2-40B4-BE49-F238E27FC236}">
                <a16:creationId xmlns:a16="http://schemas.microsoft.com/office/drawing/2014/main" id="{D8C8D2E7-5C35-B8D3-E76E-BF124CE4541A}"/>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2102447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2D86-B760-3C4F-40B4-6AB2E3E8A948}"/>
              </a:ext>
            </a:extLst>
          </p:cNvPr>
          <p:cNvSpPr>
            <a:spLocks noGrp="1"/>
          </p:cNvSpPr>
          <p:nvPr>
            <p:ph type="title"/>
          </p:nvPr>
        </p:nvSpPr>
        <p:spPr>
          <a:xfrm>
            <a:off x="609600" y="18626"/>
            <a:ext cx="10972800" cy="1143000"/>
          </a:xfrm>
        </p:spPr>
        <p:txBody>
          <a:bodyPr/>
          <a:lstStyle/>
          <a:p>
            <a:r>
              <a:rPr lang="en-US" dirty="0"/>
              <a:t>Accessible web design</a:t>
            </a:r>
            <a:endParaRPr lang="en-CA" dirty="0"/>
          </a:p>
        </p:txBody>
      </p:sp>
      <p:pic>
        <p:nvPicPr>
          <p:cNvPr id="5" name="Picture 4">
            <a:extLst>
              <a:ext uri="{FF2B5EF4-FFF2-40B4-BE49-F238E27FC236}">
                <a16:creationId xmlns:a16="http://schemas.microsoft.com/office/drawing/2014/main" id="{9BD52F97-012D-D7A0-B26A-0ABC37330F39}"/>
              </a:ext>
            </a:extLst>
          </p:cNvPr>
          <p:cNvPicPr>
            <a:picLocks noChangeAspect="1"/>
          </p:cNvPicPr>
          <p:nvPr/>
        </p:nvPicPr>
        <p:blipFill>
          <a:blip r:embed="rId2"/>
          <a:stretch>
            <a:fillRect/>
          </a:stretch>
        </p:blipFill>
        <p:spPr>
          <a:xfrm>
            <a:off x="1271464" y="1019745"/>
            <a:ext cx="4606762" cy="5656633"/>
          </a:xfrm>
          <a:prstGeom prst="rect">
            <a:avLst/>
          </a:prstGeom>
        </p:spPr>
      </p:pic>
      <p:pic>
        <p:nvPicPr>
          <p:cNvPr id="7" name="Picture 6">
            <a:extLst>
              <a:ext uri="{FF2B5EF4-FFF2-40B4-BE49-F238E27FC236}">
                <a16:creationId xmlns:a16="http://schemas.microsoft.com/office/drawing/2014/main" id="{1BBF9D76-A04F-48B8-9C91-B0DBE4733250}"/>
              </a:ext>
            </a:extLst>
          </p:cNvPr>
          <p:cNvPicPr>
            <a:picLocks noChangeAspect="1"/>
          </p:cNvPicPr>
          <p:nvPr/>
        </p:nvPicPr>
        <p:blipFill>
          <a:blip r:embed="rId3"/>
          <a:stretch>
            <a:fillRect/>
          </a:stretch>
        </p:blipFill>
        <p:spPr>
          <a:xfrm>
            <a:off x="7104112" y="1019746"/>
            <a:ext cx="3516480" cy="5656633"/>
          </a:xfrm>
          <a:prstGeom prst="rect">
            <a:avLst/>
          </a:prstGeom>
        </p:spPr>
      </p:pic>
    </p:spTree>
    <p:extLst>
      <p:ext uri="{BB962C8B-B14F-4D97-AF65-F5344CB8AC3E}">
        <p14:creationId xmlns:p14="http://schemas.microsoft.com/office/powerpoint/2010/main" val="693691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D00D-F62B-AE3F-71DC-3017CF840362}"/>
              </a:ext>
            </a:extLst>
          </p:cNvPr>
          <p:cNvSpPr>
            <a:spLocks noGrp="1"/>
          </p:cNvSpPr>
          <p:nvPr>
            <p:ph type="title"/>
          </p:nvPr>
        </p:nvSpPr>
        <p:spPr/>
        <p:txBody>
          <a:bodyPr/>
          <a:lstStyle/>
          <a:p>
            <a:r>
              <a:rPr lang="en-US" dirty="0"/>
              <a:t>Let’s do this together</a:t>
            </a:r>
            <a:endParaRPr lang="en-CA" dirty="0"/>
          </a:p>
        </p:txBody>
      </p:sp>
      <p:pic>
        <p:nvPicPr>
          <p:cNvPr id="13" name="Picture 12">
            <a:extLst>
              <a:ext uri="{FF2B5EF4-FFF2-40B4-BE49-F238E27FC236}">
                <a16:creationId xmlns:a16="http://schemas.microsoft.com/office/drawing/2014/main" id="{28E7C698-15B5-A822-9E28-29D5A40375BB}"/>
              </a:ext>
            </a:extLst>
          </p:cNvPr>
          <p:cNvPicPr>
            <a:picLocks noChangeAspect="1"/>
          </p:cNvPicPr>
          <p:nvPr/>
        </p:nvPicPr>
        <p:blipFill>
          <a:blip r:embed="rId2"/>
          <a:stretch>
            <a:fillRect/>
          </a:stretch>
        </p:blipFill>
        <p:spPr>
          <a:xfrm>
            <a:off x="176985" y="1268761"/>
            <a:ext cx="4773509" cy="5440361"/>
          </a:xfrm>
          <a:prstGeom prst="rect">
            <a:avLst/>
          </a:prstGeom>
        </p:spPr>
      </p:pic>
      <p:pic>
        <p:nvPicPr>
          <p:cNvPr id="15" name="Picture 14">
            <a:extLst>
              <a:ext uri="{FF2B5EF4-FFF2-40B4-BE49-F238E27FC236}">
                <a16:creationId xmlns:a16="http://schemas.microsoft.com/office/drawing/2014/main" id="{BAADCC3E-5E66-4B05-DFEA-D2D8E3D8A02F}"/>
              </a:ext>
            </a:extLst>
          </p:cNvPr>
          <p:cNvPicPr>
            <a:picLocks noChangeAspect="1"/>
          </p:cNvPicPr>
          <p:nvPr/>
        </p:nvPicPr>
        <p:blipFill>
          <a:blip r:embed="rId3"/>
          <a:stretch>
            <a:fillRect/>
          </a:stretch>
        </p:blipFill>
        <p:spPr>
          <a:xfrm>
            <a:off x="5015880" y="1268760"/>
            <a:ext cx="7082968" cy="5440361"/>
          </a:xfrm>
          <a:prstGeom prst="rect">
            <a:avLst/>
          </a:prstGeom>
        </p:spPr>
      </p:pic>
    </p:spTree>
    <p:extLst>
      <p:ext uri="{BB962C8B-B14F-4D97-AF65-F5344CB8AC3E}">
        <p14:creationId xmlns:p14="http://schemas.microsoft.com/office/powerpoint/2010/main" val="332877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37D8D-75DB-B14A-92A0-D4EC87E1F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D29AC-F18B-C5E5-BC15-0FDB6FBB7EAA}"/>
              </a:ext>
            </a:extLst>
          </p:cNvPr>
          <p:cNvSpPr>
            <a:spLocks noGrp="1"/>
          </p:cNvSpPr>
          <p:nvPr>
            <p:ph type="title"/>
          </p:nvPr>
        </p:nvSpPr>
        <p:spPr>
          <a:xfrm>
            <a:off x="609600" y="115476"/>
            <a:ext cx="10972800" cy="1143000"/>
          </a:xfrm>
        </p:spPr>
        <p:txBody>
          <a:bodyPr/>
          <a:lstStyle/>
          <a:p>
            <a:r>
              <a:rPr lang="en-US" dirty="0"/>
              <a:t>What’s wrong with this version?</a:t>
            </a:r>
            <a:endParaRPr lang="en-CA" dirty="0"/>
          </a:p>
        </p:txBody>
      </p:sp>
      <p:pic>
        <p:nvPicPr>
          <p:cNvPr id="9" name="Picture 8">
            <a:extLst>
              <a:ext uri="{FF2B5EF4-FFF2-40B4-BE49-F238E27FC236}">
                <a16:creationId xmlns:a16="http://schemas.microsoft.com/office/drawing/2014/main" id="{9D352BE2-2FC7-2136-2140-8F99D3D00731}"/>
              </a:ext>
            </a:extLst>
          </p:cNvPr>
          <p:cNvPicPr>
            <a:picLocks noChangeAspect="1"/>
          </p:cNvPicPr>
          <p:nvPr/>
        </p:nvPicPr>
        <p:blipFill>
          <a:blip r:embed="rId2"/>
          <a:srcRect r="12434"/>
          <a:stretch>
            <a:fillRect/>
          </a:stretch>
        </p:blipFill>
        <p:spPr>
          <a:xfrm>
            <a:off x="5114646" y="2276872"/>
            <a:ext cx="6912768" cy="3243027"/>
          </a:xfrm>
          <a:prstGeom prst="rect">
            <a:avLst/>
          </a:prstGeom>
        </p:spPr>
      </p:pic>
      <p:pic>
        <p:nvPicPr>
          <p:cNvPr id="13" name="Picture 12">
            <a:extLst>
              <a:ext uri="{FF2B5EF4-FFF2-40B4-BE49-F238E27FC236}">
                <a16:creationId xmlns:a16="http://schemas.microsoft.com/office/drawing/2014/main" id="{970A9058-C741-6C05-5684-A234EB133C2A}"/>
              </a:ext>
            </a:extLst>
          </p:cNvPr>
          <p:cNvPicPr>
            <a:picLocks noChangeAspect="1"/>
          </p:cNvPicPr>
          <p:nvPr/>
        </p:nvPicPr>
        <p:blipFill>
          <a:blip r:embed="rId3"/>
          <a:stretch>
            <a:fillRect/>
          </a:stretch>
        </p:blipFill>
        <p:spPr>
          <a:xfrm>
            <a:off x="176985" y="1268761"/>
            <a:ext cx="4773509" cy="5440361"/>
          </a:xfrm>
          <a:prstGeom prst="rect">
            <a:avLst/>
          </a:prstGeom>
        </p:spPr>
      </p:pic>
    </p:spTree>
    <p:extLst>
      <p:ext uri="{BB962C8B-B14F-4D97-AF65-F5344CB8AC3E}">
        <p14:creationId xmlns:p14="http://schemas.microsoft.com/office/powerpoint/2010/main" val="13492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F589-6BD5-10EF-B508-F72916BE4647}"/>
              </a:ext>
            </a:extLst>
          </p:cNvPr>
          <p:cNvSpPr>
            <a:spLocks noGrp="1"/>
          </p:cNvSpPr>
          <p:nvPr>
            <p:ph type="title"/>
          </p:nvPr>
        </p:nvSpPr>
        <p:spPr/>
        <p:txBody>
          <a:bodyPr/>
          <a:lstStyle/>
          <a:p>
            <a:r>
              <a:rPr lang="en-US" dirty="0"/>
              <a:t>How can we help?</a:t>
            </a:r>
            <a:endParaRPr lang="en-CA" dirty="0"/>
          </a:p>
        </p:txBody>
      </p:sp>
      <p:sp>
        <p:nvSpPr>
          <p:cNvPr id="3" name="Content Placeholder 2">
            <a:extLst>
              <a:ext uri="{FF2B5EF4-FFF2-40B4-BE49-F238E27FC236}">
                <a16:creationId xmlns:a16="http://schemas.microsoft.com/office/drawing/2014/main" id="{5D47A346-B4F2-BBCB-A7C7-E9DCB5C78F97}"/>
              </a:ext>
            </a:extLst>
          </p:cNvPr>
          <p:cNvSpPr>
            <a:spLocks noGrp="1"/>
          </p:cNvSpPr>
          <p:nvPr>
            <p:ph idx="1"/>
          </p:nvPr>
        </p:nvSpPr>
        <p:spPr/>
        <p:txBody>
          <a:bodyPr/>
          <a:lstStyle/>
          <a:p>
            <a:r>
              <a:rPr lang="en-US" dirty="0"/>
              <a:t>Make our site:</a:t>
            </a:r>
          </a:p>
          <a:p>
            <a:pPr lvl="1"/>
            <a:r>
              <a:rPr lang="en-US" dirty="0"/>
              <a:t>Responsive to assistive devices like screen readers, magnifiers etc.</a:t>
            </a:r>
          </a:p>
          <a:p>
            <a:pPr lvl="2"/>
            <a:r>
              <a:rPr lang="en-US" dirty="0"/>
              <a:t>Images should all have alt text for screen readers</a:t>
            </a:r>
          </a:p>
          <a:p>
            <a:pPr lvl="2"/>
            <a:r>
              <a:rPr lang="en-US" dirty="0"/>
              <a:t>Semantic HTML containers make the screen readers’ jobs easier and more logical</a:t>
            </a:r>
            <a:endParaRPr lang="en-CA" dirty="0"/>
          </a:p>
          <a:p>
            <a:pPr lvl="1"/>
            <a:r>
              <a:rPr lang="en-US" dirty="0"/>
              <a:t>Visually accessible with clean fonts and good </a:t>
            </a:r>
            <a:r>
              <a:rPr lang="en-US" dirty="0" err="1"/>
              <a:t>colour</a:t>
            </a:r>
            <a:r>
              <a:rPr lang="en-US" dirty="0"/>
              <a:t> contrast.</a:t>
            </a:r>
          </a:p>
          <a:p>
            <a:pPr lvl="1"/>
            <a:r>
              <a:rPr lang="en-US" dirty="0"/>
              <a:t>Easily navigated via the keyboard</a:t>
            </a:r>
          </a:p>
          <a:p>
            <a:pPr lvl="2"/>
            <a:r>
              <a:rPr lang="en-US" dirty="0"/>
              <a:t>Logical tab flow</a:t>
            </a:r>
          </a:p>
          <a:p>
            <a:pPr lvl="2"/>
            <a:r>
              <a:rPr lang="en-US" dirty="0"/>
              <a:t>Accessible forms use labels with every form field and that group relevant sections </a:t>
            </a:r>
            <a:r>
              <a:rPr lang="en-US" dirty="0" err="1"/>
              <a:t>togther</a:t>
            </a:r>
            <a:endParaRPr lang="en-US" dirty="0"/>
          </a:p>
        </p:txBody>
      </p:sp>
    </p:spTree>
    <p:extLst>
      <p:ext uri="{BB962C8B-B14F-4D97-AF65-F5344CB8AC3E}">
        <p14:creationId xmlns:p14="http://schemas.microsoft.com/office/powerpoint/2010/main" val="2723678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5E216-D5E8-810E-DF94-5F457C5C7E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C4A10-B914-8021-26A1-6676B08CEEE6}"/>
              </a:ext>
            </a:extLst>
          </p:cNvPr>
          <p:cNvSpPr>
            <a:spLocks noGrp="1"/>
          </p:cNvSpPr>
          <p:nvPr>
            <p:ph type="title"/>
          </p:nvPr>
        </p:nvSpPr>
        <p:spPr/>
        <p:txBody>
          <a:bodyPr/>
          <a:lstStyle/>
          <a:p>
            <a:r>
              <a:rPr lang="en-US" dirty="0"/>
              <a:t>How can we help with Visual challenges?</a:t>
            </a:r>
            <a:endParaRPr lang="en-CA" dirty="0"/>
          </a:p>
        </p:txBody>
      </p:sp>
      <p:sp>
        <p:nvSpPr>
          <p:cNvPr id="3" name="Content Placeholder 2">
            <a:extLst>
              <a:ext uri="{FF2B5EF4-FFF2-40B4-BE49-F238E27FC236}">
                <a16:creationId xmlns:a16="http://schemas.microsoft.com/office/drawing/2014/main" id="{E685BF2D-B9E8-62BE-D1C7-4BEF5A563074}"/>
              </a:ext>
            </a:extLst>
          </p:cNvPr>
          <p:cNvSpPr>
            <a:spLocks noGrp="1"/>
          </p:cNvSpPr>
          <p:nvPr>
            <p:ph idx="1"/>
          </p:nvPr>
        </p:nvSpPr>
        <p:spPr/>
        <p:txBody>
          <a:bodyPr/>
          <a:lstStyle/>
          <a:p>
            <a:pPr marL="0" indent="0">
              <a:buNone/>
            </a:pPr>
            <a:r>
              <a:rPr lang="en-US" dirty="0"/>
              <a:t>Semantic HTML</a:t>
            </a:r>
          </a:p>
          <a:p>
            <a:r>
              <a:rPr lang="en-US" dirty="0"/>
              <a:t>Use HTML elements according to their intended purpose to make content easy to understand and navigate. For example:</a:t>
            </a:r>
          </a:p>
          <a:p>
            <a:pPr lvl="1"/>
            <a:r>
              <a:rPr lang="en-US" dirty="0"/>
              <a:t>Use &lt;header&gt;, &lt;footer&gt;, &lt;nav&gt;, &lt;article&gt;, &lt;section&gt;, etc., instead of generic &lt;div&gt; tags.</a:t>
            </a:r>
          </a:p>
          <a:p>
            <a:pPr lvl="1"/>
            <a:r>
              <a:rPr lang="en-US" dirty="0"/>
              <a:t>Ensure your forms are well-structured with proper labels (&lt;label&gt;), form inputs (&lt;input&gt;, &lt;</a:t>
            </a:r>
            <a:r>
              <a:rPr lang="en-US" dirty="0" err="1"/>
              <a:t>textarea</a:t>
            </a:r>
            <a:r>
              <a:rPr lang="en-US" dirty="0"/>
              <a:t>&gt;, etc.), and &lt;</a:t>
            </a:r>
            <a:r>
              <a:rPr lang="en-US" dirty="0" err="1"/>
              <a:t>fieldset</a:t>
            </a:r>
            <a:r>
              <a:rPr lang="en-US" dirty="0"/>
              <a:t>&gt; for grouping related fields.</a:t>
            </a:r>
            <a:endParaRPr lang="en-CA" dirty="0"/>
          </a:p>
        </p:txBody>
      </p:sp>
    </p:spTree>
    <p:extLst>
      <p:ext uri="{BB962C8B-B14F-4D97-AF65-F5344CB8AC3E}">
        <p14:creationId xmlns:p14="http://schemas.microsoft.com/office/powerpoint/2010/main" val="209923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0370B-B4DA-14C2-E03E-2E845A46C917}"/>
              </a:ext>
            </a:extLst>
          </p:cNvPr>
          <p:cNvSpPr>
            <a:spLocks noGrp="1"/>
          </p:cNvSpPr>
          <p:nvPr>
            <p:ph type="title"/>
          </p:nvPr>
        </p:nvSpPr>
        <p:spPr/>
        <p:txBody>
          <a:bodyPr/>
          <a:lstStyle/>
          <a:p>
            <a:r>
              <a:rPr lang="en-US" dirty="0"/>
              <a:t>How can we help with Visual challenges?</a:t>
            </a:r>
            <a:endParaRPr lang="en-CA" dirty="0"/>
          </a:p>
        </p:txBody>
      </p:sp>
      <p:sp>
        <p:nvSpPr>
          <p:cNvPr id="3" name="Content Placeholder 2">
            <a:extLst>
              <a:ext uri="{FF2B5EF4-FFF2-40B4-BE49-F238E27FC236}">
                <a16:creationId xmlns:a16="http://schemas.microsoft.com/office/drawing/2014/main" id="{0829B944-FD1B-191D-73E8-A61830AD7732}"/>
              </a:ext>
            </a:extLst>
          </p:cNvPr>
          <p:cNvSpPr>
            <a:spLocks noGrp="1"/>
          </p:cNvSpPr>
          <p:nvPr>
            <p:ph idx="1"/>
          </p:nvPr>
        </p:nvSpPr>
        <p:spPr/>
        <p:txBody>
          <a:bodyPr/>
          <a:lstStyle/>
          <a:p>
            <a:r>
              <a:rPr lang="en-US" dirty="0"/>
              <a:t>Text size</a:t>
            </a:r>
          </a:p>
          <a:p>
            <a:r>
              <a:rPr lang="en-US" dirty="0"/>
              <a:t>Screen Readers</a:t>
            </a:r>
          </a:p>
          <a:p>
            <a:r>
              <a:rPr lang="en-US" dirty="0"/>
              <a:t>Screen Magnifiers</a:t>
            </a:r>
          </a:p>
          <a:p>
            <a:r>
              <a:rPr lang="en-US" dirty="0" err="1"/>
              <a:t>Colour</a:t>
            </a:r>
            <a:r>
              <a:rPr lang="en-US" dirty="0"/>
              <a:t> Contrast</a:t>
            </a:r>
          </a:p>
          <a:p>
            <a:r>
              <a:rPr lang="en-US" dirty="0"/>
              <a:t>Organized content, logical cycling between components, etc.</a:t>
            </a:r>
          </a:p>
          <a:p>
            <a:endParaRPr lang="en-CA" dirty="0"/>
          </a:p>
        </p:txBody>
      </p:sp>
    </p:spTree>
    <p:extLst>
      <p:ext uri="{BB962C8B-B14F-4D97-AF65-F5344CB8AC3E}">
        <p14:creationId xmlns:p14="http://schemas.microsoft.com/office/powerpoint/2010/main" val="2412176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AFA7-8377-5D61-7883-59413C617EAE}"/>
              </a:ext>
            </a:extLst>
          </p:cNvPr>
          <p:cNvSpPr>
            <a:spLocks noGrp="1"/>
          </p:cNvSpPr>
          <p:nvPr>
            <p:ph type="title"/>
          </p:nvPr>
        </p:nvSpPr>
        <p:spPr/>
        <p:txBody>
          <a:bodyPr/>
          <a:lstStyle/>
          <a:p>
            <a:r>
              <a:rPr lang="en-US" dirty="0"/>
              <a:t>How will AI impact the web?</a:t>
            </a:r>
            <a:endParaRPr lang="en-CA" dirty="0"/>
          </a:p>
        </p:txBody>
      </p:sp>
      <p:sp>
        <p:nvSpPr>
          <p:cNvPr id="3" name="Content Placeholder 2">
            <a:extLst>
              <a:ext uri="{FF2B5EF4-FFF2-40B4-BE49-F238E27FC236}">
                <a16:creationId xmlns:a16="http://schemas.microsoft.com/office/drawing/2014/main" id="{ED07044E-9120-51B4-8C84-D38D63289C39}"/>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1754184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89054-783F-6ED0-191E-4C8887C6785D}"/>
              </a:ext>
            </a:extLst>
          </p:cNvPr>
          <p:cNvSpPr>
            <a:spLocks noGrp="1"/>
          </p:cNvSpPr>
          <p:nvPr>
            <p:ph type="title"/>
          </p:nvPr>
        </p:nvSpPr>
        <p:spPr>
          <a:xfrm>
            <a:off x="479376" y="3573016"/>
            <a:ext cx="10972800" cy="571500"/>
          </a:xfrm>
        </p:spPr>
        <p:txBody>
          <a:bodyPr/>
          <a:lstStyle/>
          <a:p>
            <a:r>
              <a:rPr lang="en-US" dirty="0"/>
              <a:t>Ask an AI engine what the effects of AI will be on search engines, advertising, and individual content creators</a:t>
            </a:r>
            <a:br>
              <a:rPr lang="en-US" dirty="0"/>
            </a:br>
            <a:br>
              <a:rPr lang="en-US" dirty="0"/>
            </a:br>
            <a:r>
              <a:rPr lang="en-US" dirty="0"/>
              <a:t>You should pay particular attention to the answers.  This will impact </a:t>
            </a:r>
            <a:r>
              <a:rPr lang="en-US"/>
              <a:t>your life!</a:t>
            </a:r>
            <a:endParaRPr lang="en-CA" dirty="0"/>
          </a:p>
        </p:txBody>
      </p:sp>
    </p:spTree>
    <p:extLst>
      <p:ext uri="{BB962C8B-B14F-4D97-AF65-F5344CB8AC3E}">
        <p14:creationId xmlns:p14="http://schemas.microsoft.com/office/powerpoint/2010/main" val="166661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D0485-CD7E-6EF3-5D42-A80591D29B1A}"/>
              </a:ext>
            </a:extLst>
          </p:cNvPr>
          <p:cNvSpPr>
            <a:spLocks noGrp="1"/>
          </p:cNvSpPr>
          <p:nvPr>
            <p:ph type="title"/>
          </p:nvPr>
        </p:nvSpPr>
        <p:spPr>
          <a:xfrm>
            <a:off x="593919" y="-82549"/>
            <a:ext cx="10972800" cy="1143000"/>
          </a:xfrm>
        </p:spPr>
        <p:txBody>
          <a:bodyPr/>
          <a:lstStyle/>
          <a:p>
            <a:r>
              <a:rPr lang="en-US" dirty="0"/>
              <a:t>In class Assignment</a:t>
            </a:r>
            <a:endParaRPr lang="en-CA" dirty="0"/>
          </a:p>
        </p:txBody>
      </p:sp>
      <p:sp>
        <p:nvSpPr>
          <p:cNvPr id="6" name="Arrow: Right 5">
            <a:extLst>
              <a:ext uri="{FF2B5EF4-FFF2-40B4-BE49-F238E27FC236}">
                <a16:creationId xmlns:a16="http://schemas.microsoft.com/office/drawing/2014/main" id="{F22CDDF1-0EA1-97AB-AABD-E1430305A9BD}"/>
              </a:ext>
            </a:extLst>
          </p:cNvPr>
          <p:cNvSpPr/>
          <p:nvPr/>
        </p:nvSpPr>
        <p:spPr>
          <a:xfrm>
            <a:off x="8472264" y="3717032"/>
            <a:ext cx="720080" cy="432048"/>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Content Placeholder 6">
            <a:extLst>
              <a:ext uri="{FF2B5EF4-FFF2-40B4-BE49-F238E27FC236}">
                <a16:creationId xmlns:a16="http://schemas.microsoft.com/office/drawing/2014/main" id="{E96AF0EA-59C7-9A15-AA92-2F5DD596D0AA}"/>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34230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B448-76E5-706C-29C5-EFF9DB55E405}"/>
              </a:ext>
            </a:extLst>
          </p:cNvPr>
          <p:cNvSpPr>
            <a:spLocks noGrp="1"/>
          </p:cNvSpPr>
          <p:nvPr>
            <p:ph type="title"/>
          </p:nvPr>
        </p:nvSpPr>
        <p:spPr/>
        <p:txBody>
          <a:bodyPr/>
          <a:lstStyle/>
          <a:p>
            <a:r>
              <a:rPr lang="en-US" dirty="0"/>
              <a:t>I think we forgot anchor tags!</a:t>
            </a:r>
            <a:endParaRPr lang="en-CA" dirty="0"/>
          </a:p>
        </p:txBody>
      </p:sp>
      <p:sp>
        <p:nvSpPr>
          <p:cNvPr id="3" name="Content Placeholder 2">
            <a:extLst>
              <a:ext uri="{FF2B5EF4-FFF2-40B4-BE49-F238E27FC236}">
                <a16:creationId xmlns:a16="http://schemas.microsoft.com/office/drawing/2014/main" id="{A0FF5F27-B7E7-CFA9-7D03-498C41ACA155}"/>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1835818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83D2-AA79-6D46-F9FC-2FDE7593C6A3}"/>
              </a:ext>
            </a:extLst>
          </p:cNvPr>
          <p:cNvSpPr>
            <a:spLocks noGrp="1"/>
          </p:cNvSpPr>
          <p:nvPr>
            <p:ph type="title"/>
          </p:nvPr>
        </p:nvSpPr>
        <p:spPr/>
        <p:txBody>
          <a:bodyPr/>
          <a:lstStyle/>
          <a:p>
            <a:r>
              <a:rPr lang="en-US" dirty="0"/>
              <a:t>CSS</a:t>
            </a:r>
            <a:endParaRPr lang="en-CA" dirty="0"/>
          </a:p>
        </p:txBody>
      </p:sp>
      <p:sp>
        <p:nvSpPr>
          <p:cNvPr id="3" name="Content Placeholder 2">
            <a:extLst>
              <a:ext uri="{FF2B5EF4-FFF2-40B4-BE49-F238E27FC236}">
                <a16:creationId xmlns:a16="http://schemas.microsoft.com/office/drawing/2014/main" id="{076C5FF2-D817-7488-46D9-D98DF8F67514}"/>
              </a:ext>
            </a:extLst>
          </p:cNvPr>
          <p:cNvSpPr>
            <a:spLocks noGrp="1"/>
          </p:cNvSpPr>
          <p:nvPr>
            <p:ph idx="1"/>
          </p:nvPr>
        </p:nvSpPr>
        <p:spPr/>
        <p:txBody>
          <a:bodyPr/>
          <a:lstStyle/>
          <a:p>
            <a:r>
              <a:rPr lang="en-US" sz="4000" dirty="0"/>
              <a:t>Remember csszengarden.com?</a:t>
            </a:r>
          </a:p>
          <a:p>
            <a:r>
              <a:rPr lang="en-US" sz="4000" dirty="0"/>
              <a:t>HTML contains the information we need but </a:t>
            </a:r>
            <a:r>
              <a:rPr lang="en-US" sz="4000" dirty="0">
                <a:effectLst>
                  <a:glow rad="101600">
                    <a:srgbClr val="00FFFF">
                      <a:alpha val="60000"/>
                    </a:srgbClr>
                  </a:glow>
                  <a:outerShdw blurRad="38100" dist="38100" dir="2700000" algn="tl">
                    <a:srgbClr val="000000">
                      <a:alpha val="43137"/>
                    </a:srgbClr>
                  </a:outerShdw>
                </a:effectLst>
              </a:rPr>
              <a:t>CSS is what makes us want to read it!!!!</a:t>
            </a:r>
          </a:p>
          <a:p>
            <a:r>
              <a:rPr lang="en-US" sz="4000" i="1" dirty="0">
                <a:effectLst>
                  <a:glow rad="101600">
                    <a:srgbClr val="FF00FF">
                      <a:alpha val="60000"/>
                    </a:srgbClr>
                  </a:glow>
                  <a:outerShdw blurRad="38100" dist="38100" dir="2700000" algn="tl">
                    <a:srgbClr val="000000">
                      <a:alpha val="43137"/>
                    </a:srgbClr>
                  </a:outerShdw>
                </a:effectLst>
              </a:rPr>
              <a:t>You can do amazing things with CSS</a:t>
            </a:r>
          </a:p>
        </p:txBody>
      </p:sp>
    </p:spTree>
    <p:extLst>
      <p:ext uri="{BB962C8B-B14F-4D97-AF65-F5344CB8AC3E}">
        <p14:creationId xmlns:p14="http://schemas.microsoft.com/office/powerpoint/2010/main" val="3526721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B8C4-267F-0FD8-C940-E026A8B54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7BE839-C303-E938-284B-5772CA2DE568}"/>
              </a:ext>
            </a:extLst>
          </p:cNvPr>
          <p:cNvSpPr>
            <a:spLocks noGrp="1"/>
          </p:cNvSpPr>
          <p:nvPr>
            <p:ph type="title"/>
          </p:nvPr>
        </p:nvSpPr>
        <p:spPr/>
        <p:txBody>
          <a:bodyPr/>
          <a:lstStyle/>
          <a:p>
            <a:r>
              <a:rPr lang="en-US" dirty="0"/>
              <a:t>CSS – It’s great, but…</a:t>
            </a:r>
            <a:endParaRPr lang="en-CA" dirty="0"/>
          </a:p>
        </p:txBody>
      </p:sp>
      <p:sp>
        <p:nvSpPr>
          <p:cNvPr id="3" name="Content Placeholder 2">
            <a:extLst>
              <a:ext uri="{FF2B5EF4-FFF2-40B4-BE49-F238E27FC236}">
                <a16:creationId xmlns:a16="http://schemas.microsoft.com/office/drawing/2014/main" id="{C78C72DC-9F62-ACBD-E5E9-9FD4F980A606}"/>
              </a:ext>
            </a:extLst>
          </p:cNvPr>
          <p:cNvSpPr>
            <a:spLocks noGrp="1"/>
          </p:cNvSpPr>
          <p:nvPr>
            <p:ph idx="1"/>
          </p:nvPr>
        </p:nvSpPr>
        <p:spPr/>
        <p:txBody>
          <a:bodyPr/>
          <a:lstStyle/>
          <a:p>
            <a:r>
              <a:rPr lang="en-US" dirty="0"/>
              <a:t>You can do amazing things with CSS</a:t>
            </a:r>
          </a:p>
          <a:p>
            <a:r>
              <a:rPr lang="en-US" dirty="0"/>
              <a:t>However, today, not too many people use CSS directly.</a:t>
            </a:r>
          </a:p>
          <a:p>
            <a:r>
              <a:rPr lang="en-US" dirty="0"/>
              <a:t>Today, we largely rely on frameworks to style our content but remember, no matter how fancy the framework, behind the scenes, it is still using CSS (and often </a:t>
            </a:r>
            <a:r>
              <a:rPr lang="en-US" dirty="0" err="1"/>
              <a:t>javascript</a:t>
            </a:r>
            <a:r>
              <a:rPr lang="en-US" dirty="0"/>
              <a:t>) to make things happen!</a:t>
            </a:r>
          </a:p>
          <a:p>
            <a:r>
              <a:rPr lang="en-US" dirty="0"/>
              <a:t>Understanding CSS and how it works will make you much more effective while using frameworks and AI.</a:t>
            </a:r>
            <a:endParaRPr lang="en-CA" dirty="0"/>
          </a:p>
        </p:txBody>
      </p:sp>
    </p:spTree>
    <p:extLst>
      <p:ext uri="{BB962C8B-B14F-4D97-AF65-F5344CB8AC3E}">
        <p14:creationId xmlns:p14="http://schemas.microsoft.com/office/powerpoint/2010/main" val="181929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140D5-E329-C670-08E9-41FE28964C79}"/>
              </a:ext>
            </a:extLst>
          </p:cNvPr>
          <p:cNvSpPr>
            <a:spLocks noGrp="1"/>
          </p:cNvSpPr>
          <p:nvPr>
            <p:ph type="title"/>
          </p:nvPr>
        </p:nvSpPr>
        <p:spPr/>
        <p:txBody>
          <a:bodyPr/>
          <a:lstStyle/>
          <a:p>
            <a:r>
              <a:rPr lang="en-US" dirty="0"/>
              <a:t>Demo1 - </a:t>
            </a:r>
            <a:r>
              <a:rPr lang="en-US" dirty="0" err="1"/>
              <a:t>css</a:t>
            </a:r>
            <a:endParaRPr lang="en-CA" dirty="0"/>
          </a:p>
        </p:txBody>
      </p:sp>
      <p:sp>
        <p:nvSpPr>
          <p:cNvPr id="2" name="Text Placeholder 1">
            <a:extLst>
              <a:ext uri="{FF2B5EF4-FFF2-40B4-BE49-F238E27FC236}">
                <a16:creationId xmlns:a16="http://schemas.microsoft.com/office/drawing/2014/main" id="{5F36552C-AC4F-4E28-51A1-BD0B6480BD9C}"/>
              </a:ext>
            </a:extLst>
          </p:cNvPr>
          <p:cNvSpPr>
            <a:spLocks noGrp="1"/>
          </p:cNvSpPr>
          <p:nvPr>
            <p:ph type="body" sz="quarter" idx="11"/>
          </p:nvPr>
        </p:nvSpPr>
        <p:spPr/>
        <p:txBody>
          <a:bodyPr/>
          <a:lstStyle/>
          <a:p>
            <a:endParaRPr lang="en-CA"/>
          </a:p>
        </p:txBody>
      </p:sp>
    </p:spTree>
    <p:extLst>
      <p:ext uri="{BB962C8B-B14F-4D97-AF65-F5344CB8AC3E}">
        <p14:creationId xmlns:p14="http://schemas.microsoft.com/office/powerpoint/2010/main" val="280052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950CD-EF56-78C5-4C82-7743AAF40160}"/>
              </a:ext>
            </a:extLst>
          </p:cNvPr>
          <p:cNvSpPr>
            <a:spLocks noGrp="1"/>
          </p:cNvSpPr>
          <p:nvPr>
            <p:ph type="title"/>
          </p:nvPr>
        </p:nvSpPr>
        <p:spPr/>
        <p:txBody>
          <a:bodyPr/>
          <a:lstStyle/>
          <a:p>
            <a:r>
              <a:rPr lang="en-US" dirty="0"/>
              <a:t>Now we know why the call It cascading style sheets!</a:t>
            </a:r>
            <a:endParaRPr lang="en-CA" dirty="0"/>
          </a:p>
        </p:txBody>
      </p:sp>
      <p:sp>
        <p:nvSpPr>
          <p:cNvPr id="5" name="Content Placeholder 4">
            <a:extLst>
              <a:ext uri="{FF2B5EF4-FFF2-40B4-BE49-F238E27FC236}">
                <a16:creationId xmlns:a16="http://schemas.microsoft.com/office/drawing/2014/main" id="{9D521773-1CAE-7594-1A99-D3DC072ABFC0}"/>
              </a:ext>
            </a:extLst>
          </p:cNvPr>
          <p:cNvSpPr>
            <a:spLocks noGrp="1"/>
          </p:cNvSpPr>
          <p:nvPr>
            <p:ph idx="1"/>
          </p:nvPr>
        </p:nvSpPr>
        <p:spPr/>
        <p:txBody>
          <a:bodyPr/>
          <a:lstStyle/>
          <a:p>
            <a:r>
              <a:rPr lang="en-US" dirty="0">
                <a:solidFill>
                  <a:srgbClr val="00FFFF"/>
                </a:solidFill>
              </a:rPr>
              <a:t>All things being equal</a:t>
            </a:r>
            <a:r>
              <a:rPr lang="en-US" dirty="0"/>
              <a:t>, styling that occurs closest to the html element wins.</a:t>
            </a:r>
            <a:r>
              <a:rPr lang="en-US" dirty="0">
                <a:effectLst>
                  <a:glow rad="101600">
                    <a:srgbClr val="FF00FF">
                      <a:alpha val="60000"/>
                    </a:srgbClr>
                  </a:glow>
                  <a:outerShdw blurRad="38100" dist="38100" dir="2700000" algn="tl">
                    <a:srgbClr val="000000">
                      <a:alpha val="43137"/>
                    </a:srgbClr>
                  </a:outerShdw>
                </a:effectLst>
              </a:rPr>
              <a:t>  However, things don’t have to be equal!</a:t>
            </a:r>
          </a:p>
          <a:p>
            <a:r>
              <a:rPr lang="en-US" dirty="0"/>
              <a:t>The rules cascade so that the closest ones are the ones that the browser applies</a:t>
            </a:r>
          </a:p>
          <a:p>
            <a:r>
              <a:rPr lang="en-US" dirty="0"/>
              <a:t>Every browser has a default stylesheet that is furthest away from the tag.  If we don’t override the style, the browser will apply it’s own style.  </a:t>
            </a:r>
          </a:p>
          <a:p>
            <a:pPr lvl="1"/>
            <a:r>
              <a:rPr lang="en-US" dirty="0"/>
              <a:t>Think about &lt;h1&gt; or &lt;</a:t>
            </a:r>
            <a:r>
              <a:rPr lang="en-US" dirty="0" err="1"/>
              <a:t>em</a:t>
            </a:r>
            <a:r>
              <a:rPr lang="en-US" dirty="0"/>
              <a:t>&gt;</a:t>
            </a:r>
            <a:endParaRPr lang="en-CA" dirty="0"/>
          </a:p>
        </p:txBody>
      </p:sp>
    </p:spTree>
    <p:extLst>
      <p:ext uri="{BB962C8B-B14F-4D97-AF65-F5344CB8AC3E}">
        <p14:creationId xmlns:p14="http://schemas.microsoft.com/office/powerpoint/2010/main" val="256041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2884A4-7912-E592-6102-6D34DC998468}"/>
              </a:ext>
            </a:extLst>
          </p:cNvPr>
          <p:cNvSpPr>
            <a:spLocks noGrp="1"/>
          </p:cNvSpPr>
          <p:nvPr>
            <p:ph type="ctrTitle"/>
          </p:nvPr>
        </p:nvSpPr>
        <p:spPr/>
        <p:txBody>
          <a:bodyPr/>
          <a:lstStyle/>
          <a:p>
            <a:r>
              <a:rPr lang="en-US" dirty="0"/>
              <a:t>Make my own</a:t>
            </a:r>
            <a:endParaRPr lang="en-CA" dirty="0"/>
          </a:p>
        </p:txBody>
      </p:sp>
      <p:pic>
        <p:nvPicPr>
          <p:cNvPr id="5" name="Picture 4">
            <a:extLst>
              <a:ext uri="{FF2B5EF4-FFF2-40B4-BE49-F238E27FC236}">
                <a16:creationId xmlns:a16="http://schemas.microsoft.com/office/drawing/2014/main" id="{BA074C21-86CC-4325-DB43-A1E0003A3F2C}"/>
              </a:ext>
            </a:extLst>
          </p:cNvPr>
          <p:cNvPicPr>
            <a:picLocks noChangeAspect="1"/>
          </p:cNvPicPr>
          <p:nvPr/>
        </p:nvPicPr>
        <p:blipFill>
          <a:blip r:embed="rId2"/>
          <a:stretch>
            <a:fillRect/>
          </a:stretch>
        </p:blipFill>
        <p:spPr>
          <a:xfrm>
            <a:off x="3863752" y="2623615"/>
            <a:ext cx="4615678" cy="2525169"/>
          </a:xfrm>
          <a:prstGeom prst="rect">
            <a:avLst/>
          </a:prstGeom>
        </p:spPr>
      </p:pic>
      <p:sp>
        <p:nvSpPr>
          <p:cNvPr id="8" name="TextBox 7">
            <a:extLst>
              <a:ext uri="{FF2B5EF4-FFF2-40B4-BE49-F238E27FC236}">
                <a16:creationId xmlns:a16="http://schemas.microsoft.com/office/drawing/2014/main" id="{9BB5ECE9-BC86-7957-50DE-8AD195671F91}"/>
              </a:ext>
            </a:extLst>
          </p:cNvPr>
          <p:cNvSpPr txBox="1"/>
          <p:nvPr/>
        </p:nvSpPr>
        <p:spPr>
          <a:xfrm>
            <a:off x="1449912" y="2564415"/>
            <a:ext cx="1396364" cy="523220"/>
          </a:xfrm>
          <a:prstGeom prst="rect">
            <a:avLst/>
          </a:prstGeom>
          <a:noFill/>
        </p:spPr>
        <p:txBody>
          <a:bodyPr wrap="none" rIns="90000" rtlCol="0">
            <a:spAutoFit/>
          </a:bodyPr>
          <a:lstStyle/>
          <a:p>
            <a:pPr algn="l"/>
            <a:r>
              <a:rPr lang="en-US" sz="2800" b="1" dirty="0">
                <a:solidFill>
                  <a:schemeClr val="bg1"/>
                </a:solidFill>
                <a:effectLst>
                  <a:glow rad="101600">
                    <a:srgbClr val="00FFFF">
                      <a:alpha val="60000"/>
                    </a:srgbClr>
                  </a:glow>
                </a:effectLst>
                <a:latin typeface="Calibri" panose="020F0502020204030204" pitchFamily="34" charset="0"/>
                <a:cs typeface="Calibri" panose="020F0502020204030204" pitchFamily="34" charset="0"/>
              </a:rPr>
              <a:t>Selector</a:t>
            </a:r>
            <a:endParaRPr lang="en-CA" sz="2800" b="1" dirty="0" err="1">
              <a:solidFill>
                <a:schemeClr val="bg1"/>
              </a:solidFill>
              <a:effectLst>
                <a:glow rad="101600">
                  <a:srgbClr val="00FFFF">
                    <a:alpha val="60000"/>
                  </a:srgbClr>
                </a:glow>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34DAB7A-7B79-1B46-E9C9-97496CC65902}"/>
              </a:ext>
            </a:extLst>
          </p:cNvPr>
          <p:cNvSpPr txBox="1"/>
          <p:nvPr/>
        </p:nvSpPr>
        <p:spPr>
          <a:xfrm>
            <a:off x="1527925" y="3886199"/>
            <a:ext cx="1486902" cy="523220"/>
          </a:xfrm>
          <a:prstGeom prst="rect">
            <a:avLst/>
          </a:prstGeom>
          <a:noFill/>
        </p:spPr>
        <p:txBody>
          <a:bodyPr wrap="none" rIns="90000" rtlCol="0">
            <a:spAutoFit/>
          </a:bodyPr>
          <a:lstStyle/>
          <a:p>
            <a:pPr algn="l"/>
            <a:r>
              <a:rPr lang="en-US" sz="2800" b="1" dirty="0">
                <a:solidFill>
                  <a:schemeClr val="bg1"/>
                </a:solidFill>
                <a:effectLst>
                  <a:glow rad="101600">
                    <a:srgbClr val="00FFFF">
                      <a:alpha val="60000"/>
                    </a:srgbClr>
                  </a:glow>
                </a:effectLst>
                <a:latin typeface="Calibri" panose="020F0502020204030204" pitchFamily="34" charset="0"/>
                <a:cs typeface="Calibri" panose="020F0502020204030204" pitchFamily="34" charset="0"/>
              </a:rPr>
              <a:t>Property</a:t>
            </a:r>
            <a:endParaRPr lang="en-CA" sz="2800" b="1" dirty="0" err="1">
              <a:solidFill>
                <a:schemeClr val="bg1"/>
              </a:solidFill>
              <a:effectLst>
                <a:glow rad="101600">
                  <a:srgbClr val="00FFFF">
                    <a:alpha val="60000"/>
                  </a:srgbClr>
                </a:glow>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C6C99D3-A86F-1527-58D4-0BACE11ECA53}"/>
              </a:ext>
            </a:extLst>
          </p:cNvPr>
          <p:cNvSpPr txBox="1"/>
          <p:nvPr/>
        </p:nvSpPr>
        <p:spPr>
          <a:xfrm>
            <a:off x="8891972" y="3077236"/>
            <a:ext cx="1157261" cy="523220"/>
          </a:xfrm>
          <a:prstGeom prst="rect">
            <a:avLst/>
          </a:prstGeom>
          <a:noFill/>
        </p:spPr>
        <p:txBody>
          <a:bodyPr wrap="none" rIns="90000" rtlCol="0">
            <a:spAutoFit/>
          </a:bodyPr>
          <a:lstStyle/>
          <a:p>
            <a:pPr algn="l"/>
            <a:r>
              <a:rPr lang="en-US" sz="2800" b="1" dirty="0">
                <a:solidFill>
                  <a:schemeClr val="bg1"/>
                </a:solidFill>
                <a:effectLst>
                  <a:glow rad="101600">
                    <a:srgbClr val="00FFFF">
                      <a:alpha val="60000"/>
                    </a:srgbClr>
                  </a:glow>
                </a:effectLst>
                <a:latin typeface="Calibri" panose="020F0502020204030204" pitchFamily="34" charset="0"/>
                <a:cs typeface="Calibri" panose="020F0502020204030204" pitchFamily="34" charset="0"/>
              </a:rPr>
              <a:t>Values</a:t>
            </a:r>
            <a:endParaRPr lang="en-CA" sz="2800" b="1" dirty="0" err="1">
              <a:solidFill>
                <a:schemeClr val="bg1"/>
              </a:solidFill>
              <a:effectLst>
                <a:glow rad="101600">
                  <a:srgbClr val="00FFFF">
                    <a:alpha val="60000"/>
                  </a:srgbClr>
                </a:glow>
              </a:effectLst>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6A0B9A88-93E4-867B-8C5F-BB77AF4331EB}"/>
              </a:ext>
            </a:extLst>
          </p:cNvPr>
          <p:cNvCxnSpPr>
            <a:cxnSpLocks/>
          </p:cNvCxnSpPr>
          <p:nvPr/>
        </p:nvCxnSpPr>
        <p:spPr>
          <a:xfrm flipH="1">
            <a:off x="7667836" y="3368317"/>
            <a:ext cx="1224136" cy="360040"/>
          </a:xfrm>
          <a:prstGeom prst="straightConnector1">
            <a:avLst/>
          </a:prstGeom>
          <a:ln w="57150">
            <a:solidFill>
              <a:schemeClr val="bg1"/>
            </a:solidFill>
            <a:tailEnd type="triangle"/>
          </a:ln>
          <a:effectLst>
            <a:glow rad="101600">
              <a:srgbClr val="00FFFF">
                <a:alpha val="60000"/>
              </a:srgbClr>
            </a:glow>
            <a:outerShdw blurRad="50800" dist="50800" dir="27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473DDF1-11FD-2778-BA75-40D20C47256A}"/>
              </a:ext>
            </a:extLst>
          </p:cNvPr>
          <p:cNvCxnSpPr>
            <a:cxnSpLocks/>
          </p:cNvCxnSpPr>
          <p:nvPr/>
        </p:nvCxnSpPr>
        <p:spPr>
          <a:xfrm flipH="1">
            <a:off x="7480306" y="3431880"/>
            <a:ext cx="1430407" cy="980151"/>
          </a:xfrm>
          <a:prstGeom prst="straightConnector1">
            <a:avLst/>
          </a:prstGeom>
          <a:ln w="57150">
            <a:solidFill>
              <a:schemeClr val="bg1"/>
            </a:solidFill>
            <a:tailEnd type="triangle"/>
          </a:ln>
          <a:effectLst>
            <a:glow rad="101600">
              <a:srgbClr val="00FFFF">
                <a:alpha val="60000"/>
              </a:srgbClr>
            </a:glow>
            <a:outerShdw blurRad="50800" dist="50800" dir="27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364233F-9134-92ED-3EC6-331E8DE65B59}"/>
              </a:ext>
            </a:extLst>
          </p:cNvPr>
          <p:cNvCxnSpPr>
            <a:cxnSpLocks/>
          </p:cNvCxnSpPr>
          <p:nvPr/>
        </p:nvCxnSpPr>
        <p:spPr>
          <a:xfrm>
            <a:off x="2846276" y="2826025"/>
            <a:ext cx="1233500" cy="459169"/>
          </a:xfrm>
          <a:prstGeom prst="straightConnector1">
            <a:avLst/>
          </a:prstGeom>
          <a:ln w="57150">
            <a:solidFill>
              <a:schemeClr val="bg1"/>
            </a:solidFill>
            <a:tailEnd type="triangle"/>
          </a:ln>
          <a:effectLst>
            <a:glow rad="101600">
              <a:srgbClr val="00FFFF">
                <a:alpha val="60000"/>
              </a:srgbClr>
            </a:glow>
            <a:outerShdw blurRad="50800" dist="50800" dir="27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2BA984-FE1D-5B1B-F28E-154F3F937E5D}"/>
              </a:ext>
            </a:extLst>
          </p:cNvPr>
          <p:cNvCxnSpPr>
            <a:cxnSpLocks/>
          </p:cNvCxnSpPr>
          <p:nvPr/>
        </p:nvCxnSpPr>
        <p:spPr>
          <a:xfrm flipV="1">
            <a:off x="3030596" y="3862066"/>
            <a:ext cx="1553236" cy="373115"/>
          </a:xfrm>
          <a:prstGeom prst="straightConnector1">
            <a:avLst/>
          </a:prstGeom>
          <a:ln w="57150">
            <a:solidFill>
              <a:schemeClr val="bg1"/>
            </a:solidFill>
            <a:tailEnd type="triangle"/>
          </a:ln>
          <a:effectLst>
            <a:glow rad="101600">
              <a:srgbClr val="00FFFF">
                <a:alpha val="60000"/>
              </a:srgbClr>
            </a:glow>
            <a:outerShdw blurRad="50800" dist="50800" dir="27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F4B21D8-16FD-58B7-A22A-83A30344CCE9}"/>
              </a:ext>
            </a:extLst>
          </p:cNvPr>
          <p:cNvCxnSpPr>
            <a:cxnSpLocks/>
          </p:cNvCxnSpPr>
          <p:nvPr/>
        </p:nvCxnSpPr>
        <p:spPr>
          <a:xfrm flipV="1">
            <a:off x="2846276" y="4296050"/>
            <a:ext cx="1737556" cy="61923"/>
          </a:xfrm>
          <a:prstGeom prst="straightConnector1">
            <a:avLst/>
          </a:prstGeom>
          <a:ln w="57150">
            <a:solidFill>
              <a:schemeClr val="bg1"/>
            </a:solidFill>
            <a:tailEnd type="triangle"/>
          </a:ln>
          <a:effectLst>
            <a:glow rad="101600">
              <a:srgbClr val="00FFFF">
                <a:alpha val="60000"/>
              </a:srgbClr>
            </a:glow>
            <a:outerShdw blurRad="50800" dist="50800" dir="27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76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5ECC5A-FCE6-7E55-9801-7959C3AE71C2}"/>
              </a:ext>
            </a:extLst>
          </p:cNvPr>
          <p:cNvSpPr>
            <a:spLocks noGrp="1"/>
          </p:cNvSpPr>
          <p:nvPr>
            <p:ph type="title"/>
          </p:nvPr>
        </p:nvSpPr>
        <p:spPr/>
        <p:txBody>
          <a:bodyPr/>
          <a:lstStyle/>
          <a:p>
            <a:r>
              <a:rPr lang="en-US" dirty="0"/>
              <a:t>Demo2 relative vs absolute</a:t>
            </a:r>
            <a:endParaRPr lang="en-CA" dirty="0"/>
          </a:p>
        </p:txBody>
      </p:sp>
      <p:sp>
        <p:nvSpPr>
          <p:cNvPr id="5" name="Text Placeholder 4">
            <a:extLst>
              <a:ext uri="{FF2B5EF4-FFF2-40B4-BE49-F238E27FC236}">
                <a16:creationId xmlns:a16="http://schemas.microsoft.com/office/drawing/2014/main" id="{76E501AF-9F80-1F59-E0ED-50D103FA4AE7}"/>
              </a:ext>
            </a:extLst>
          </p:cNvPr>
          <p:cNvSpPr>
            <a:spLocks noGrp="1"/>
          </p:cNvSpPr>
          <p:nvPr>
            <p:ph type="body" sz="quarter" idx="11"/>
          </p:nvPr>
        </p:nvSpPr>
        <p:spPr/>
        <p:txBody>
          <a:bodyPr/>
          <a:lstStyle/>
          <a:p>
            <a:endParaRPr lang="en-CA"/>
          </a:p>
        </p:txBody>
      </p:sp>
    </p:spTree>
    <p:extLst>
      <p:ext uri="{BB962C8B-B14F-4D97-AF65-F5344CB8AC3E}">
        <p14:creationId xmlns:p14="http://schemas.microsoft.com/office/powerpoint/2010/main" val="400252462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19FF"/>
      </a:hlink>
      <a:folHlink>
        <a:srgbClr val="FE19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Ins="90000" rtlCol="0">
        <a:spAutoFit/>
      </a:bodyPr>
      <a:lstStyle>
        <a:defPPr algn="l">
          <a:defRPr b="1" dirty="0" err="1" smtClean="0">
            <a:solidFill>
              <a:schemeClr val="bg1"/>
            </a:solidFill>
            <a:latin typeface="Calibri" panose="020F0502020204030204" pitchFamily="34" charset="0"/>
            <a:cs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1A5B484C5F9344A1679CAAD40D2305" ma:contentTypeVersion="11" ma:contentTypeDescription="Create a new document." ma:contentTypeScope="" ma:versionID="3fe35e991f56200a8b9ba84d10ca6a97">
  <xsd:schema xmlns:xsd="http://www.w3.org/2001/XMLSchema" xmlns:xs="http://www.w3.org/2001/XMLSchema" xmlns:p="http://schemas.microsoft.com/office/2006/metadata/properties" xmlns:ns2="11735302-a533-4bf1-bccc-f43645650d6d" xmlns:ns3="fd8253b0-e3e4-408f-b6c9-af5f888a400f" targetNamespace="http://schemas.microsoft.com/office/2006/metadata/properties" ma:root="true" ma:fieldsID="620771dc48b244a031fd821126662751" ns2:_="" ns3:_="">
    <xsd:import namespace="11735302-a533-4bf1-bccc-f43645650d6d"/>
    <xsd:import namespace="fd8253b0-e3e4-408f-b6c9-af5f888a40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35302-a533-4bf1-bccc-f43645650d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6875b50-84de-4a3a-aee8-351b89322ea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8253b0-e3e4-408f-b6c9-af5f888a400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725b823-f443-4e1b-9a52-7ac1590bf0aa}" ma:internalName="TaxCatchAll" ma:showField="CatchAllData" ma:web="fd8253b0-e3e4-408f-b6c9-af5f888a40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d8253b0-e3e4-408f-b6c9-af5f888a400f" xsi:nil="true"/>
    <lcf76f155ced4ddcb4097134ff3c332f xmlns="11735302-a533-4bf1-bccc-f43645650d6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C150F6A-B567-4B26-9443-B5F962393B08}"/>
</file>

<file path=customXml/itemProps2.xml><?xml version="1.0" encoding="utf-8"?>
<ds:datastoreItem xmlns:ds="http://schemas.openxmlformats.org/officeDocument/2006/customXml" ds:itemID="{AB411B1C-1C10-4553-AD09-0F84AD35EB30}"/>
</file>

<file path=customXml/itemProps3.xml><?xml version="1.0" encoding="utf-8"?>
<ds:datastoreItem xmlns:ds="http://schemas.openxmlformats.org/officeDocument/2006/customXml" ds:itemID="{A71F5ADA-6C68-4D1C-AD2D-6779764B0260}"/>
</file>

<file path=docProps/app.xml><?xml version="1.0" encoding="utf-8"?>
<Properties xmlns="http://schemas.openxmlformats.org/officeDocument/2006/extended-properties" xmlns:vt="http://schemas.openxmlformats.org/officeDocument/2006/docPropsVTypes">
  <TotalTime>130085</TotalTime>
  <Words>853</Words>
  <Application>Microsoft Office PowerPoint</Application>
  <PresentationFormat>Widescreen</PresentationFormat>
  <Paragraphs>113</Paragraphs>
  <Slides>28</Slides>
  <Notes>0</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Mistral</vt:lpstr>
      <vt:lpstr>Montserrat ExtraBold</vt:lpstr>
      <vt:lpstr>Office Theme</vt:lpstr>
      <vt:lpstr>Week 3</vt:lpstr>
      <vt:lpstr>Tell me something you learned last week?</vt:lpstr>
      <vt:lpstr>I think we forgot anchor tags!</vt:lpstr>
      <vt:lpstr>CSS</vt:lpstr>
      <vt:lpstr>CSS – It’s great, but…</vt:lpstr>
      <vt:lpstr>Demo1 - css</vt:lpstr>
      <vt:lpstr>Now we know why the call It cascading style sheets!</vt:lpstr>
      <vt:lpstr>Make my own</vt:lpstr>
      <vt:lpstr>Demo2 relative vs absolute</vt:lpstr>
      <vt:lpstr>Absolute vs relative addressing</vt:lpstr>
      <vt:lpstr>yourturn1</vt:lpstr>
      <vt:lpstr>We want our site as accessible as possible!</vt:lpstr>
      <vt:lpstr>Learn about progressive enhancement  </vt:lpstr>
      <vt:lpstr>Progressive Enhancement</vt:lpstr>
      <vt:lpstr>Progressive Enhancement</vt:lpstr>
      <vt:lpstr>Accessibility</vt:lpstr>
      <vt:lpstr>We want our site as accessible AND inclusive as possible!</vt:lpstr>
      <vt:lpstr>Learn about accessible web design  How can we make our web content accessible  </vt:lpstr>
      <vt:lpstr>Accessible Web Design</vt:lpstr>
      <vt:lpstr>Accessible web design</vt:lpstr>
      <vt:lpstr>Let’s do this together</vt:lpstr>
      <vt:lpstr>What’s wrong with this version?</vt:lpstr>
      <vt:lpstr>How can we help?</vt:lpstr>
      <vt:lpstr>How can we help with Visual challenges?</vt:lpstr>
      <vt:lpstr>How can we help with Visual challenges?</vt:lpstr>
      <vt:lpstr>How will AI impact the web?</vt:lpstr>
      <vt:lpstr>Ask an AI engine what the effects of AI will be on search engines, advertising, and individual content creators  You should pay particular attention to the answers.  This will impact your life!</vt:lpstr>
      <vt:lpstr>In class Assignment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PROG11044:  Advanced Internet Web Applications – Web Services</dc:title>
  <dc:creator>Rich</dc:creator>
  <cp:lastModifiedBy>Rich Smith</cp:lastModifiedBy>
  <cp:revision>846</cp:revision>
  <cp:lastPrinted>2012-09-04T16:36:51Z</cp:lastPrinted>
  <dcterms:created xsi:type="dcterms:W3CDTF">2010-08-27T19:06:25Z</dcterms:created>
  <dcterms:modified xsi:type="dcterms:W3CDTF">2025-09-18T19:01:27Z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0x010100F21A5B484C5F9344A1679CAAD40D2305</vt:lpwstr>
  </property>
</Properties>
</file>